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8" r:id="rId3"/>
    <p:sldId id="264" r:id="rId4"/>
    <p:sldId id="261" r:id="rId5"/>
    <p:sldId id="276" r:id="rId6"/>
    <p:sldId id="273" r:id="rId7"/>
    <p:sldId id="278" r:id="rId8"/>
    <p:sldId id="282" r:id="rId9"/>
    <p:sldId id="271" r:id="rId10"/>
    <p:sldId id="284" r:id="rId11"/>
    <p:sldId id="277" r:id="rId12"/>
    <p:sldId id="281" r:id="rId13"/>
    <p:sldId id="279" r:id="rId14"/>
    <p:sldId id="283" r:id="rId15"/>
    <p:sldId id="280" r:id="rId16"/>
    <p:sldId id="263" r:id="rId17"/>
    <p:sldId id="275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>
      <p:cViewPr>
        <p:scale>
          <a:sx n="90" d="100"/>
          <a:sy n="90" d="100"/>
        </p:scale>
        <p:origin x="-582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thaniel\Desktop\SURE%202016\Special%20Relativity%20Tabl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Nathaniel\Desktop\SURE%202016\Special%20Relativity%20Tabl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west4\Documents\Research\Published%20Secondary%20Projects\Rockets\Octagon\Nathan%20SURE%202016\Accumulated%20Time%20Short%20Edg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west4\Documents\Research\Published%20Secondary%20Projects\Rockets\Octagon\Nathan%20SURE%202016\Accumulated%20Time%20Long%20Edg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According</a:t>
            </a:r>
            <a:r>
              <a:rPr lang="en-US" baseline="0" dirty="0" smtClean="0"/>
              <a:t> to Admiral Log</a:t>
            </a:r>
            <a:endParaRPr lang="en-US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7"/>
          </c:marker>
          <c:dPt>
            <c:idx val="0"/>
            <c:marker>
              <c:spPr>
                <a:solidFill>
                  <a:schemeClr val="accent2"/>
                </a:solidFill>
              </c:spPr>
            </c:marker>
            <c:bubble3D val="0"/>
          </c:dPt>
          <c:xVal>
            <c:numRef>
              <c:f>'Abberation Slide 2'!$D$7:$D$35</c:f>
              <c:numCache>
                <c:formatCode>General</c:formatCode>
                <c:ptCount val="29"/>
                <c:pt idx="0">
                  <c:v>0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-1</c:v>
                </c:pt>
                <c:pt idx="8">
                  <c:v>-2</c:v>
                </c:pt>
                <c:pt idx="9">
                  <c:v>-3</c:v>
                </c:pt>
                <c:pt idx="10">
                  <c:v>-4</c:v>
                </c:pt>
                <c:pt idx="11">
                  <c:v>-5</c:v>
                </c:pt>
                <c:pt idx="12">
                  <c:v>-5</c:v>
                </c:pt>
                <c:pt idx="13">
                  <c:v>-5</c:v>
                </c:pt>
                <c:pt idx="14">
                  <c:v>-5</c:v>
                </c:pt>
                <c:pt idx="15">
                  <c:v>-5</c:v>
                </c:pt>
                <c:pt idx="16">
                  <c:v>-4</c:v>
                </c:pt>
                <c:pt idx="17">
                  <c:v>-3</c:v>
                </c:pt>
                <c:pt idx="18">
                  <c:v>-2</c:v>
                </c:pt>
                <c:pt idx="19">
                  <c:v>-1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3</c:v>
                </c:pt>
                <c:pt idx="24">
                  <c:v>4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</c:numCache>
            </c:numRef>
          </c:xVal>
          <c:yVal>
            <c:numRef>
              <c:f>'Abberation Slide 2'!$E$7:$E$35</c:f>
              <c:numCache>
                <c:formatCode>General</c:formatCode>
                <c:ptCount val="29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2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2</c:v>
                </c:pt>
                <c:pt idx="28">
                  <c:v>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7050112"/>
        <c:axId val="87051648"/>
      </c:scatterChart>
      <c:valAx>
        <c:axId val="87050112"/>
        <c:scaling>
          <c:orientation val="minMax"/>
          <c:max val="7"/>
          <c:min val="-7"/>
        </c:scaling>
        <c:delete val="0"/>
        <c:axPos val="b"/>
        <c:numFmt formatCode="General" sourceLinked="1"/>
        <c:majorTickMark val="out"/>
        <c:minorTickMark val="none"/>
        <c:tickLblPos val="nextTo"/>
        <c:crossAx val="87051648"/>
        <c:crosses val="autoZero"/>
        <c:crossBetween val="midCat"/>
      </c:valAx>
      <c:valAx>
        <c:axId val="870516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05011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Patti Sees Length = 11.6 ls</a:t>
            </a:r>
            <a:endParaRPr lang="en-US" dirty="0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dPt>
            <c:idx val="0"/>
            <c:marker>
              <c:spPr>
                <a:solidFill>
                  <a:schemeClr val="accent2"/>
                </a:solidFill>
              </c:spPr>
            </c:marker>
            <c:bubble3D val="0"/>
          </c:dPt>
          <c:xVal>
            <c:numRef>
              <c:f>'Abberation Slide 2'!$F$7:$F$35</c:f>
              <c:numCache>
                <c:formatCode>0.00</c:formatCode>
                <c:ptCount val="29"/>
                <c:pt idx="0">
                  <c:v>-1.1547000000000001</c:v>
                </c:pt>
                <c:pt idx="1">
                  <c:v>2.076656221518145</c:v>
                </c:pt>
                <c:pt idx="2">
                  <c:v>1.3528151990555743</c:v>
                </c:pt>
                <c:pt idx="3">
                  <c:v>0.57735000000000003</c:v>
                </c:pt>
                <c:pt idx="4">
                  <c:v>-0.27258769361900725</c:v>
                </c:pt>
                <c:pt idx="5">
                  <c:v>-1.2257750329503563</c:v>
                </c:pt>
                <c:pt idx="6">
                  <c:v>-2.3094000000000001</c:v>
                </c:pt>
                <c:pt idx="7">
                  <c:v>-3.5351750329503564</c:v>
                </c:pt>
                <c:pt idx="8">
                  <c:v>-4.8913876936190075</c:v>
                </c:pt>
                <c:pt idx="9">
                  <c:v>-6.3508500000000003</c:v>
                </c:pt>
                <c:pt idx="10">
                  <c:v>-7.8847848009444261</c:v>
                </c:pt>
                <c:pt idx="11">
                  <c:v>-9.4703437784818547</c:v>
                </c:pt>
                <c:pt idx="12">
                  <c:v>-9.1400000764889349</c:v>
                </c:pt>
                <c:pt idx="13">
                  <c:v>-8.8826249013991063</c:v>
                </c:pt>
                <c:pt idx="14">
                  <c:v>-8.7174189161727949</c:v>
                </c:pt>
                <c:pt idx="15">
                  <c:v>-8.6602500000000013</c:v>
                </c:pt>
                <c:pt idx="16">
                  <c:v>-6.9282000000000004</c:v>
                </c:pt>
                <c:pt idx="17">
                  <c:v>-5.1961500000000003</c:v>
                </c:pt>
                <c:pt idx="18">
                  <c:v>-3.4641000000000002</c:v>
                </c:pt>
                <c:pt idx="19">
                  <c:v>-1.7320500000000001</c:v>
                </c:pt>
                <c:pt idx="20">
                  <c:v>0</c:v>
                </c:pt>
                <c:pt idx="21">
                  <c:v>0.57735000000000003</c:v>
                </c:pt>
                <c:pt idx="22">
                  <c:v>1.1547000000000001</c:v>
                </c:pt>
                <c:pt idx="23">
                  <c:v>1.7320500000000001</c:v>
                </c:pt>
                <c:pt idx="24">
                  <c:v>2.3094000000000001</c:v>
                </c:pt>
                <c:pt idx="25">
                  <c:v>2.8867500000000001</c:v>
                </c:pt>
                <c:pt idx="26">
                  <c:v>2.8295810838272062</c:v>
                </c:pt>
                <c:pt idx="27">
                  <c:v>2.6643750986008943</c:v>
                </c:pt>
                <c:pt idx="28">
                  <c:v>2.4069999235110657</c:v>
                </c:pt>
              </c:numCache>
            </c:numRef>
          </c:xVal>
          <c:yVal>
            <c:numRef>
              <c:f>'Abberation Slide 2'!$E$7:$E$35</c:f>
              <c:numCache>
                <c:formatCode>General</c:formatCode>
                <c:ptCount val="29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3</c:v>
                </c:pt>
                <c:pt idx="13">
                  <c:v>2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2</c:v>
                </c:pt>
                <c:pt idx="28">
                  <c:v>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528384"/>
        <c:axId val="86529920"/>
      </c:scatterChart>
      <c:valAx>
        <c:axId val="86528384"/>
        <c:scaling>
          <c:orientation val="minMax"/>
          <c:max val="5"/>
          <c:min val="-13"/>
        </c:scaling>
        <c:delete val="0"/>
        <c:axPos val="b"/>
        <c:numFmt formatCode="0.00" sourceLinked="1"/>
        <c:majorTickMark val="out"/>
        <c:minorTickMark val="none"/>
        <c:tickLblPos val="nextTo"/>
        <c:crossAx val="86529920"/>
        <c:crosses val="autoZero"/>
        <c:crossBetween val="midCat"/>
        <c:majorUnit val="5"/>
        <c:minorUnit val="1"/>
      </c:valAx>
      <c:valAx>
        <c:axId val="86529920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8652838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 dirty="0" err="1" smtClean="0"/>
              <a:t>fP</a:t>
            </a:r>
            <a:r>
              <a:rPr lang="en-US" baseline="0" dirty="0" smtClean="0"/>
              <a:t> </a:t>
            </a:r>
            <a:r>
              <a:rPr lang="en-US" baseline="0" dirty="0"/>
              <a:t>vs </a:t>
            </a:r>
            <a:r>
              <a:rPr lang="en-US" baseline="0" dirty="0" smtClean="0"/>
              <a:t>y (Going to </a:t>
            </a:r>
            <a:r>
              <a:rPr lang="en-US" baseline="0" dirty="0" err="1" smtClean="0"/>
              <a:t>BLake</a:t>
            </a:r>
            <a:r>
              <a:rPr lang="en-US" baseline="0" dirty="0" smtClean="0"/>
              <a:t>)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Sheet1!$J$1</c:f>
              <c:strCache>
                <c:ptCount val="1"/>
                <c:pt idx="0">
                  <c:v>ratio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Sheet1!$C$2:$C$100</c:f>
              <c:numCache>
                <c:formatCode>General</c:formatCode>
                <c:ptCount val="99"/>
                <c:pt idx="0">
                  <c:v>-1.2990381056766578</c:v>
                </c:pt>
                <c:pt idx="1">
                  <c:v>-1.2725381056766578</c:v>
                </c:pt>
                <c:pt idx="2">
                  <c:v>-1.2460381056766578</c:v>
                </c:pt>
                <c:pt idx="3">
                  <c:v>-1.2195381056766579</c:v>
                </c:pt>
                <c:pt idx="4">
                  <c:v>-1.1930381056766577</c:v>
                </c:pt>
                <c:pt idx="5">
                  <c:v>-1.1665381056766577</c:v>
                </c:pt>
                <c:pt idx="6">
                  <c:v>-1.1400381056766578</c:v>
                </c:pt>
                <c:pt idx="7">
                  <c:v>-1.1135381056766578</c:v>
                </c:pt>
                <c:pt idx="8">
                  <c:v>-1.0870381056766578</c:v>
                </c:pt>
                <c:pt idx="9">
                  <c:v>-1.0605381056766578</c:v>
                </c:pt>
                <c:pt idx="10">
                  <c:v>-1.0340381056766579</c:v>
                </c:pt>
                <c:pt idx="11">
                  <c:v>-1.0075381056766577</c:v>
                </c:pt>
                <c:pt idx="12">
                  <c:v>-0.98103810567665772</c:v>
                </c:pt>
                <c:pt idx="13">
                  <c:v>-0.95453810567665776</c:v>
                </c:pt>
                <c:pt idx="14">
                  <c:v>-0.92803810567665768</c:v>
                </c:pt>
                <c:pt idx="15">
                  <c:v>-0.9015381056766576</c:v>
                </c:pt>
                <c:pt idx="16">
                  <c:v>-0.87503810567665763</c:v>
                </c:pt>
                <c:pt idx="17">
                  <c:v>-0.84853810567665766</c:v>
                </c:pt>
                <c:pt idx="18">
                  <c:v>-0.82203810567665758</c:v>
                </c:pt>
                <c:pt idx="19">
                  <c:v>-0.79553810567665761</c:v>
                </c:pt>
                <c:pt idx="20">
                  <c:v>-0.76903810567665765</c:v>
                </c:pt>
                <c:pt idx="21">
                  <c:v>-0.74253810567665768</c:v>
                </c:pt>
                <c:pt idx="22">
                  <c:v>-0.71603810567665771</c:v>
                </c:pt>
                <c:pt idx="23">
                  <c:v>-0.68953810567665774</c:v>
                </c:pt>
                <c:pt idx="24">
                  <c:v>-0.66303810567665777</c:v>
                </c:pt>
                <c:pt idx="25">
                  <c:v>-0.63653810567665781</c:v>
                </c:pt>
                <c:pt idx="26">
                  <c:v>-0.61003810567665784</c:v>
                </c:pt>
                <c:pt idx="27">
                  <c:v>-0.58353810567665787</c:v>
                </c:pt>
                <c:pt idx="28">
                  <c:v>-0.5570381056766579</c:v>
                </c:pt>
                <c:pt idx="29">
                  <c:v>-0.53053810567665793</c:v>
                </c:pt>
                <c:pt idx="30">
                  <c:v>-0.50403810567665797</c:v>
                </c:pt>
                <c:pt idx="31">
                  <c:v>-0.477538105676658</c:v>
                </c:pt>
                <c:pt idx="32">
                  <c:v>-0.45103810567665803</c:v>
                </c:pt>
                <c:pt idx="33">
                  <c:v>-0.42453810567665806</c:v>
                </c:pt>
                <c:pt idx="34">
                  <c:v>-0.39803810567665809</c:v>
                </c:pt>
                <c:pt idx="35">
                  <c:v>-0.37153810567665813</c:v>
                </c:pt>
                <c:pt idx="36">
                  <c:v>-0.34503810567665816</c:v>
                </c:pt>
                <c:pt idx="37">
                  <c:v>-0.31853810567665819</c:v>
                </c:pt>
                <c:pt idx="38">
                  <c:v>-0.29203810567665811</c:v>
                </c:pt>
                <c:pt idx="39">
                  <c:v>-0.26553810567665814</c:v>
                </c:pt>
                <c:pt idx="40">
                  <c:v>-0.23903810567665817</c:v>
                </c:pt>
                <c:pt idx="41">
                  <c:v>-0.21253810567665821</c:v>
                </c:pt>
                <c:pt idx="42">
                  <c:v>-0.18603810567665824</c:v>
                </c:pt>
                <c:pt idx="43">
                  <c:v>-0.15953810567665827</c:v>
                </c:pt>
                <c:pt idx="44">
                  <c:v>-0.1330381056766583</c:v>
                </c:pt>
                <c:pt idx="45">
                  <c:v>-0.10653810567665833</c:v>
                </c:pt>
                <c:pt idx="46">
                  <c:v>-8.0038105676658367E-2</c:v>
                </c:pt>
                <c:pt idx="47">
                  <c:v>-5.3538105676658398E-2</c:v>
                </c:pt>
                <c:pt idx="48">
                  <c:v>-2.703810567665843E-2</c:v>
                </c:pt>
                <c:pt idx="49">
                  <c:v>-5.3810567665846243E-4</c:v>
                </c:pt>
                <c:pt idx="50">
                  <c:v>2.5961894323341506E-2</c:v>
                </c:pt>
                <c:pt idx="51">
                  <c:v>5.2461894323341474E-2</c:v>
                </c:pt>
                <c:pt idx="52">
                  <c:v>7.8961894323341442E-2</c:v>
                </c:pt>
                <c:pt idx="53">
                  <c:v>0.10546189432334141</c:v>
                </c:pt>
                <c:pt idx="54">
                  <c:v>0.13196189432334138</c:v>
                </c:pt>
                <c:pt idx="55">
                  <c:v>0.15846189432334135</c:v>
                </c:pt>
                <c:pt idx="56">
                  <c:v>0.18496189432334131</c:v>
                </c:pt>
                <c:pt idx="57">
                  <c:v>0.21146189432334128</c:v>
                </c:pt>
                <c:pt idx="58">
                  <c:v>0.23796189432334125</c:v>
                </c:pt>
                <c:pt idx="59">
                  <c:v>0.26446189432334122</c:v>
                </c:pt>
                <c:pt idx="60">
                  <c:v>0.29096189432334119</c:v>
                </c:pt>
                <c:pt idx="61">
                  <c:v>0.31746189432334115</c:v>
                </c:pt>
                <c:pt idx="62">
                  <c:v>0.34396189432334112</c:v>
                </c:pt>
                <c:pt idx="63">
                  <c:v>0.37046189432334109</c:v>
                </c:pt>
                <c:pt idx="64">
                  <c:v>0.39696189432334106</c:v>
                </c:pt>
                <c:pt idx="65">
                  <c:v>0.42346189432334103</c:v>
                </c:pt>
                <c:pt idx="66">
                  <c:v>0.44996189432334099</c:v>
                </c:pt>
                <c:pt idx="67">
                  <c:v>0.47646189432334096</c:v>
                </c:pt>
                <c:pt idx="68">
                  <c:v>0.50296189432334093</c:v>
                </c:pt>
                <c:pt idx="69">
                  <c:v>0.5294618943233409</c:v>
                </c:pt>
                <c:pt idx="70">
                  <c:v>0.55596189432334087</c:v>
                </c:pt>
                <c:pt idx="71">
                  <c:v>0.58246189432334083</c:v>
                </c:pt>
                <c:pt idx="72">
                  <c:v>0.6089618943233408</c:v>
                </c:pt>
                <c:pt idx="73">
                  <c:v>0.63546189432334077</c:v>
                </c:pt>
                <c:pt idx="74">
                  <c:v>0.66196189432334074</c:v>
                </c:pt>
                <c:pt idx="75">
                  <c:v>0.68846189432334071</c:v>
                </c:pt>
                <c:pt idx="76">
                  <c:v>0.71496189432334067</c:v>
                </c:pt>
                <c:pt idx="77">
                  <c:v>0.74146189432334064</c:v>
                </c:pt>
                <c:pt idx="78">
                  <c:v>0.76796189432334061</c:v>
                </c:pt>
                <c:pt idx="79">
                  <c:v>0.79446189432334058</c:v>
                </c:pt>
                <c:pt idx="80">
                  <c:v>0.82096189432334055</c:v>
                </c:pt>
                <c:pt idx="81">
                  <c:v>0.84746189432334051</c:v>
                </c:pt>
                <c:pt idx="82">
                  <c:v>0.87396189432334048</c:v>
                </c:pt>
                <c:pt idx="83">
                  <c:v>0.90046189432334045</c:v>
                </c:pt>
                <c:pt idx="84">
                  <c:v>0.92696189432334042</c:v>
                </c:pt>
                <c:pt idx="85">
                  <c:v>0.95346189432334039</c:v>
                </c:pt>
                <c:pt idx="86">
                  <c:v>0.97996189432334035</c:v>
                </c:pt>
                <c:pt idx="87">
                  <c:v>1.0064618943233403</c:v>
                </c:pt>
                <c:pt idx="88">
                  <c:v>1.0329618943233403</c:v>
                </c:pt>
                <c:pt idx="89">
                  <c:v>1.0594618943233403</c:v>
                </c:pt>
                <c:pt idx="90">
                  <c:v>1.0859618943233402</c:v>
                </c:pt>
                <c:pt idx="91">
                  <c:v>1.1124618943233402</c:v>
                </c:pt>
                <c:pt idx="92">
                  <c:v>1.1389618943233402</c:v>
                </c:pt>
                <c:pt idx="93">
                  <c:v>1.1654618943233401</c:v>
                </c:pt>
                <c:pt idx="94">
                  <c:v>1.1919618943233401</c:v>
                </c:pt>
                <c:pt idx="95">
                  <c:v>1.2184618943233401</c:v>
                </c:pt>
                <c:pt idx="96">
                  <c:v>1.24496189432334</c:v>
                </c:pt>
                <c:pt idx="97">
                  <c:v>1.27146189432334</c:v>
                </c:pt>
                <c:pt idx="98">
                  <c:v>1.29796189432334</c:v>
                </c:pt>
              </c:numCache>
            </c:numRef>
          </c:xVal>
          <c:yVal>
            <c:numRef>
              <c:f>Sheet1!$J$2:$J$100</c:f>
              <c:numCache>
                <c:formatCode>General</c:formatCode>
                <c:ptCount val="99"/>
                <c:pt idx="0">
                  <c:v>1.3206009174620508</c:v>
                </c:pt>
                <c:pt idx="1">
                  <c:v>1.3174882240459145</c:v>
                </c:pt>
                <c:pt idx="2">
                  <c:v>1.3143600329707787</c:v>
                </c:pt>
                <c:pt idx="3">
                  <c:v>1.311216541952646</c:v>
                </c:pt>
                <c:pt idx="4">
                  <c:v>1.3080579552285299</c:v>
                </c:pt>
                <c:pt idx="5">
                  <c:v>1.304884483544821</c:v>
                </c:pt>
                <c:pt idx="6">
                  <c:v>1.3016963441399838</c:v>
                </c:pt>
                <c:pt idx="7">
                  <c:v>1.2984937607214828</c:v>
                </c:pt>
                <c:pt idx="8">
                  <c:v>1.2952769634368455</c:v>
                </c:pt>
                <c:pt idx="9">
                  <c:v>1.2920461888387897</c:v>
                </c:pt>
                <c:pt idx="10">
                  <c:v>1.2888016798443329</c:v>
                </c:pt>
                <c:pt idx="11">
                  <c:v>1.2855436856878251</c:v>
                </c:pt>
                <c:pt idx="12">
                  <c:v>1.28227246186785</c:v>
                </c:pt>
                <c:pt idx="13">
                  <c:v>1.2789882700879411</c:v>
                </c:pt>
                <c:pt idx="14">
                  <c:v>1.2756913781910872</c:v>
                </c:pt>
                <c:pt idx="15">
                  <c:v>1.2723820600879907</c:v>
                </c:pt>
                <c:pt idx="16">
                  <c:v>1.2690605956790699</c:v>
                </c:pt>
                <c:pt idx="17">
                  <c:v>1.2657272707701925</c:v>
                </c:pt>
                <c:pt idx="18">
                  <c:v>1.2623823769821543</c:v>
                </c:pt>
                <c:pt idx="19">
                  <c:v>1.2590262116539095</c:v>
                </c:pt>
                <c:pt idx="20">
                  <c:v>1.255659077739586</c:v>
                </c:pt>
                <c:pt idx="21">
                  <c:v>1.2522812836993225</c:v>
                </c:pt>
                <c:pt idx="22">
                  <c:v>1.2488931433839747</c:v>
                </c:pt>
                <c:pt idx="23">
                  <c:v>1.2454949759137586</c:v>
                </c:pt>
                <c:pt idx="24">
                  <c:v>1.2420871055508955</c:v>
                </c:pt>
                <c:pt idx="25">
                  <c:v>1.2386698615663507</c:v>
                </c:pt>
                <c:pt idx="26">
                  <c:v>1.2352435781007567</c:v>
                </c:pt>
                <c:pt idx="27">
                  <c:v>1.2318085940196355</c:v>
                </c:pt>
                <c:pt idx="28">
                  <c:v>1.2283652527630309</c:v>
                </c:pt>
                <c:pt idx="29">
                  <c:v>1.2249139021896907</c:v>
                </c:pt>
                <c:pt idx="30">
                  <c:v>1.2214548944159362</c:v>
                </c:pt>
                <c:pt idx="31">
                  <c:v>1.2179885856493735</c:v>
                </c:pt>
                <c:pt idx="32">
                  <c:v>1.2145153360176109</c:v>
                </c:pt>
                <c:pt idx="33">
                  <c:v>1.2110355093921594</c:v>
                </c:pt>
                <c:pt idx="34">
                  <c:v>1.2075494732077028</c:v>
                </c:pt>
                <c:pt idx="35">
                  <c:v>1.2040575982769257</c:v>
                </c:pt>
                <c:pt idx="36">
                  <c:v>1.2005602586011179</c:v>
                </c:pt>
                <c:pt idx="37">
                  <c:v>1.1970578311767597</c:v>
                </c:pt>
                <c:pt idx="38">
                  <c:v>1.1935506957983142</c:v>
                </c:pt>
                <c:pt idx="39">
                  <c:v>1.1900392348574651</c:v>
                </c:pt>
                <c:pt idx="40">
                  <c:v>1.1865238331390346</c:v>
                </c:pt>
                <c:pt idx="41">
                  <c:v>1.1830048776138284</c:v>
                </c:pt>
                <c:pt idx="42">
                  <c:v>1.1794827572286712</c:v>
                </c:pt>
                <c:pt idx="43">
                  <c:v>1.1759578626938865</c:v>
                </c:pt>
                <c:pt idx="44">
                  <c:v>1.1724305862684921</c:v>
                </c:pt>
                <c:pt idx="45">
                  <c:v>1.1689013215433843</c:v>
                </c:pt>
                <c:pt idx="46">
                  <c:v>1.1653704632227864</c:v>
                </c:pt>
                <c:pt idx="47">
                  <c:v>1.1618384069042464</c:v>
                </c:pt>
                <c:pt idx="48">
                  <c:v>1.1583055488574661</c:v>
                </c:pt>
                <c:pt idx="49">
                  <c:v>1.154772285802252</c:v>
                </c:pt>
                <c:pt idx="50">
                  <c:v>1.1512390146858746</c:v>
                </c:pt>
                <c:pt idx="51">
                  <c:v>1.1477061324601341</c:v>
                </c:pt>
                <c:pt idx="52">
                  <c:v>1.1441740358584143</c:v>
                </c:pt>
                <c:pt idx="53">
                  <c:v>1.140643121173027</c:v>
                </c:pt>
                <c:pt idx="54">
                  <c:v>1.1371137840331333</c:v>
                </c:pt>
                <c:pt idx="55">
                  <c:v>1.133586419183531</c:v>
                </c:pt>
                <c:pt idx="56">
                  <c:v>1.1300614202645989</c:v>
                </c:pt>
                <c:pt idx="57">
                  <c:v>1.1265391795936808</c:v>
                </c:pt>
                <c:pt idx="58">
                  <c:v>1.1230200879481946</c:v>
                </c:pt>
                <c:pt idx="59">
                  <c:v>1.1195045343507406</c:v>
                </c:pt>
                <c:pt idx="60">
                  <c:v>1.1159929058564833</c:v>
                </c:pt>
                <c:pt idx="61">
                  <c:v>1.112485587343075</c:v>
                </c:pt>
                <c:pt idx="62">
                  <c:v>1.1089829613033877</c:v>
                </c:pt>
                <c:pt idx="63">
                  <c:v>1.1054854076412968</c:v>
                </c:pt>
                <c:pt idx="64">
                  <c:v>1.1019933034707792</c:v>
                </c:pt>
                <c:pt idx="65">
                  <c:v>1.0985070229185592</c:v>
                </c:pt>
                <c:pt idx="66">
                  <c:v>1.0950269369305345</c:v>
                </c:pt>
                <c:pt idx="67">
                  <c:v>1.0915534130822115</c:v>
                </c:pt>
                <c:pt idx="68">
                  <c:v>1.0880868153933594</c:v>
                </c:pt>
                <c:pt idx="69">
                  <c:v>1.0846275041470956</c:v>
                </c:pt>
                <c:pt idx="70">
                  <c:v>1.0811758357135943</c:v>
                </c:pt>
                <c:pt idx="71">
                  <c:v>1.0777321623786043</c:v>
                </c:pt>
                <c:pt idx="72">
                  <c:v>1.0742968321769559</c:v>
                </c:pt>
                <c:pt idx="73">
                  <c:v>1.0708701887312164</c:v>
                </c:pt>
                <c:pt idx="74">
                  <c:v>1.0674525710956528</c:v>
                </c:pt>
                <c:pt idx="75">
                  <c:v>1.064044313605643</c:v>
                </c:pt>
                <c:pt idx="76">
                  <c:v>1.0606457457326663</c:v>
                </c:pt>
                <c:pt idx="77">
                  <c:v>1.0572571919449931</c:v>
                </c:pt>
                <c:pt idx="78">
                  <c:v>1.0538789715741868</c:v>
                </c:pt>
                <c:pt idx="79">
                  <c:v>1.0505113986875059</c:v>
                </c:pt>
                <c:pt idx="80">
                  <c:v>1.0471547819663025</c:v>
                </c:pt>
                <c:pt idx="81">
                  <c:v>1.0438094245904823</c:v>
                </c:pt>
                <c:pt idx="82">
                  <c:v>1.0404756241290891</c:v>
                </c:pt>
                <c:pt idx="83">
                  <c:v>1.03715367243707</c:v>
                </c:pt>
                <c:pt idx="84">
                  <c:v>1.0338438555582536</c:v>
                </c:pt>
                <c:pt idx="85">
                  <c:v>1.030546453634573</c:v>
                </c:pt>
                <c:pt idx="86">
                  <c:v>1.0272617408215445</c:v>
                </c:pt>
                <c:pt idx="87">
                  <c:v>1.0239899852100172</c:v>
                </c:pt>
                <c:pt idx="88">
                  <c:v>1.0207314487541774</c:v>
                </c:pt>
                <c:pt idx="89">
                  <c:v>1.0174863872057984</c:v>
                </c:pt>
                <c:pt idx="90">
                  <c:v>1.0142550500547087</c:v>
                </c:pt>
                <c:pt idx="91">
                  <c:v>1.0110376804754397</c:v>
                </c:pt>
                <c:pt idx="92">
                  <c:v>1.0078345152800117</c:v>
                </c:pt>
                <c:pt idx="93">
                  <c:v>1.0046457848767987</c:v>
                </c:pt>
                <c:pt idx="94">
                  <c:v>1.0014717132354103</c:v>
                </c:pt>
                <c:pt idx="95">
                  <c:v>0.99831251785751718</c:v>
                </c:pt>
                <c:pt idx="96">
                  <c:v>0.99516840975354093</c:v>
                </c:pt>
                <c:pt idx="97">
                  <c:v>0.99203959342511594</c:v>
                </c:pt>
                <c:pt idx="98">
                  <c:v>0.98892626685323071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573696"/>
        <c:axId val="92575232"/>
      </c:scatterChart>
      <c:valAx>
        <c:axId val="92573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2575232"/>
        <c:crosses val="autoZero"/>
        <c:crossBetween val="midCat"/>
      </c:valAx>
      <c:valAx>
        <c:axId val="92575232"/>
        <c:scaling>
          <c:orientation val="minMax"/>
          <c:min val="0.8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5736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fP</a:t>
            </a:r>
            <a:r>
              <a:rPr lang="en-US" baseline="0" dirty="0" smtClean="0"/>
              <a:t> </a:t>
            </a:r>
            <a:r>
              <a:rPr lang="en-US" dirty="0"/>
              <a:t>vs </a:t>
            </a:r>
            <a:r>
              <a:rPr lang="en-US" dirty="0" smtClean="0"/>
              <a:t>x (Going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BRooke</a:t>
            </a:r>
            <a:r>
              <a:rPr lang="en-US" baseline="0" dirty="0" smtClean="0"/>
              <a:t>)</a:t>
            </a:r>
            <a:endParaRPr lang="en-US" dirty="0"/>
          </a:p>
        </c:rich>
      </c:tx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Sheet1!$J$1</c:f>
              <c:strCache>
                <c:ptCount val="1"/>
                <c:pt idx="0">
                  <c:v>ratio</c:v>
                </c:pt>
              </c:strCache>
            </c:strRef>
          </c:tx>
          <c:spPr>
            <a:ln w="28575">
              <a:noFill/>
            </a:ln>
          </c:spPr>
          <c:xVal>
            <c:numRef>
              <c:f>Sheet1!$C$2:$C$100</c:f>
              <c:numCache>
                <c:formatCode>General</c:formatCode>
                <c:ptCount val="99"/>
                <c:pt idx="0">
                  <c:v>-4.3301270189221928</c:v>
                </c:pt>
                <c:pt idx="1">
                  <c:v>-4.2408770189221929</c:v>
                </c:pt>
                <c:pt idx="2">
                  <c:v>-4.1516270189221931</c:v>
                </c:pt>
                <c:pt idx="3">
                  <c:v>-4.0623770189221924</c:v>
                </c:pt>
                <c:pt idx="4">
                  <c:v>-3.9731270189221926</c:v>
                </c:pt>
                <c:pt idx="5">
                  <c:v>-3.8838770189221927</c:v>
                </c:pt>
                <c:pt idx="6">
                  <c:v>-3.7946270189221929</c:v>
                </c:pt>
                <c:pt idx="7">
                  <c:v>-3.7053770189221931</c:v>
                </c:pt>
                <c:pt idx="8">
                  <c:v>-3.6161270189221928</c:v>
                </c:pt>
                <c:pt idx="9">
                  <c:v>-3.5268770189221925</c:v>
                </c:pt>
                <c:pt idx="10">
                  <c:v>-3.4376270189221927</c:v>
                </c:pt>
                <c:pt idx="11">
                  <c:v>-3.3483770189221929</c:v>
                </c:pt>
                <c:pt idx="12">
                  <c:v>-3.2591270189221926</c:v>
                </c:pt>
                <c:pt idx="13">
                  <c:v>-3.1698770189221923</c:v>
                </c:pt>
                <c:pt idx="14">
                  <c:v>-3.0806270189221925</c:v>
                </c:pt>
                <c:pt idx="15">
                  <c:v>-2.9913770189221927</c:v>
                </c:pt>
                <c:pt idx="16">
                  <c:v>-2.9021270189221924</c:v>
                </c:pt>
                <c:pt idx="17">
                  <c:v>-2.8128770189221921</c:v>
                </c:pt>
                <c:pt idx="18">
                  <c:v>-2.7236270189221923</c:v>
                </c:pt>
                <c:pt idx="19">
                  <c:v>-2.6343770189221924</c:v>
                </c:pt>
                <c:pt idx="20">
                  <c:v>-2.5451270189221922</c:v>
                </c:pt>
                <c:pt idx="21">
                  <c:v>-2.4558770189221919</c:v>
                </c:pt>
                <c:pt idx="22">
                  <c:v>-2.3666270189221921</c:v>
                </c:pt>
                <c:pt idx="23">
                  <c:v>-2.2773770189221922</c:v>
                </c:pt>
                <c:pt idx="24">
                  <c:v>-2.1881270189221924</c:v>
                </c:pt>
                <c:pt idx="25">
                  <c:v>-2.0988770189221926</c:v>
                </c:pt>
                <c:pt idx="26">
                  <c:v>-2.0096270189221928</c:v>
                </c:pt>
                <c:pt idx="27">
                  <c:v>-1.9203770189221929</c:v>
                </c:pt>
                <c:pt idx="28">
                  <c:v>-1.8311270189221931</c:v>
                </c:pt>
                <c:pt idx="29">
                  <c:v>-1.7418770189221933</c:v>
                </c:pt>
                <c:pt idx="30">
                  <c:v>-1.6526270189221934</c:v>
                </c:pt>
                <c:pt idx="31">
                  <c:v>-1.5633770189221936</c:v>
                </c:pt>
                <c:pt idx="32">
                  <c:v>-1.4741270189221938</c:v>
                </c:pt>
                <c:pt idx="33">
                  <c:v>-1.3848770189221939</c:v>
                </c:pt>
                <c:pt idx="34">
                  <c:v>-1.2956270189221941</c:v>
                </c:pt>
                <c:pt idx="35">
                  <c:v>-1.2063770189221943</c:v>
                </c:pt>
                <c:pt idx="36">
                  <c:v>-1.1171270189221945</c:v>
                </c:pt>
                <c:pt idx="37">
                  <c:v>-1.0278770189221946</c:v>
                </c:pt>
                <c:pt idx="38">
                  <c:v>-0.9386270189221948</c:v>
                </c:pt>
                <c:pt idx="39">
                  <c:v>-0.84937701892219497</c:v>
                </c:pt>
                <c:pt idx="40">
                  <c:v>-0.76012701892219514</c:v>
                </c:pt>
                <c:pt idx="41">
                  <c:v>-0.67087701892219531</c:v>
                </c:pt>
                <c:pt idx="42">
                  <c:v>-0.58162701892219548</c:v>
                </c:pt>
                <c:pt idx="43">
                  <c:v>-0.49237701892219565</c:v>
                </c:pt>
                <c:pt idx="44">
                  <c:v>-0.40312701892219582</c:v>
                </c:pt>
                <c:pt idx="45">
                  <c:v>-0.31387701892219599</c:v>
                </c:pt>
                <c:pt idx="46">
                  <c:v>-0.22462701892219616</c:v>
                </c:pt>
                <c:pt idx="47">
                  <c:v>-0.13537701892219633</c:v>
                </c:pt>
                <c:pt idx="48">
                  <c:v>-4.6127018922196505E-2</c:v>
                </c:pt>
                <c:pt idx="49">
                  <c:v>4.3122981077803324E-2</c:v>
                </c:pt>
                <c:pt idx="50">
                  <c:v>0.13237298107780315</c:v>
                </c:pt>
                <c:pt idx="51">
                  <c:v>0.22162298107780298</c:v>
                </c:pt>
                <c:pt idx="52">
                  <c:v>0.31087298107780281</c:v>
                </c:pt>
                <c:pt idx="53">
                  <c:v>0.40012298107780264</c:v>
                </c:pt>
                <c:pt idx="54">
                  <c:v>0.48937298107780247</c:v>
                </c:pt>
                <c:pt idx="55">
                  <c:v>0.5786229810778023</c:v>
                </c:pt>
                <c:pt idx="56">
                  <c:v>0.66787298107780213</c:v>
                </c:pt>
                <c:pt idx="57">
                  <c:v>0.75712298107780196</c:v>
                </c:pt>
                <c:pt idx="58">
                  <c:v>0.84637298107780179</c:v>
                </c:pt>
                <c:pt idx="59">
                  <c:v>0.93562298107780162</c:v>
                </c:pt>
                <c:pt idx="60">
                  <c:v>1.0248729810778014</c:v>
                </c:pt>
                <c:pt idx="61">
                  <c:v>1.1141229810778013</c:v>
                </c:pt>
                <c:pt idx="62">
                  <c:v>1.2033729810778011</c:v>
                </c:pt>
                <c:pt idx="63">
                  <c:v>1.2926229810778009</c:v>
                </c:pt>
                <c:pt idx="64">
                  <c:v>1.3818729810778008</c:v>
                </c:pt>
                <c:pt idx="65">
                  <c:v>1.4711229810778006</c:v>
                </c:pt>
                <c:pt idx="66">
                  <c:v>1.5603729810778004</c:v>
                </c:pt>
                <c:pt idx="67">
                  <c:v>1.6496229810778003</c:v>
                </c:pt>
                <c:pt idx="68">
                  <c:v>1.7388729810778001</c:v>
                </c:pt>
                <c:pt idx="69">
                  <c:v>1.8281229810777999</c:v>
                </c:pt>
                <c:pt idx="70">
                  <c:v>1.9173729810777997</c:v>
                </c:pt>
                <c:pt idx="71">
                  <c:v>2.0066229810777996</c:v>
                </c:pt>
                <c:pt idx="72">
                  <c:v>2.0958729810777994</c:v>
                </c:pt>
                <c:pt idx="73">
                  <c:v>2.1851229810777992</c:v>
                </c:pt>
                <c:pt idx="74">
                  <c:v>2.2743729810777991</c:v>
                </c:pt>
                <c:pt idx="75">
                  <c:v>2.3636229810777989</c:v>
                </c:pt>
                <c:pt idx="76">
                  <c:v>2.4528729810777987</c:v>
                </c:pt>
                <c:pt idx="77">
                  <c:v>2.5421229810777985</c:v>
                </c:pt>
                <c:pt idx="78">
                  <c:v>2.6313729810777984</c:v>
                </c:pt>
                <c:pt idx="79">
                  <c:v>2.7206229810777982</c:v>
                </c:pt>
                <c:pt idx="80">
                  <c:v>2.809872981077798</c:v>
                </c:pt>
                <c:pt idx="81">
                  <c:v>2.8991229810777979</c:v>
                </c:pt>
                <c:pt idx="82">
                  <c:v>2.9883729810777977</c:v>
                </c:pt>
                <c:pt idx="83">
                  <c:v>3.0776229810777975</c:v>
                </c:pt>
                <c:pt idx="84">
                  <c:v>3.1668729810777974</c:v>
                </c:pt>
                <c:pt idx="85">
                  <c:v>3.2561229810777972</c:v>
                </c:pt>
                <c:pt idx="86">
                  <c:v>3.345372981077797</c:v>
                </c:pt>
                <c:pt idx="87">
                  <c:v>3.4346229810777968</c:v>
                </c:pt>
                <c:pt idx="88">
                  <c:v>3.5238729810777967</c:v>
                </c:pt>
                <c:pt idx="89">
                  <c:v>3.6131229810777965</c:v>
                </c:pt>
                <c:pt idx="90">
                  <c:v>3.7023729810777972</c:v>
                </c:pt>
                <c:pt idx="91">
                  <c:v>3.791622981077797</c:v>
                </c:pt>
                <c:pt idx="92">
                  <c:v>3.8808729810777969</c:v>
                </c:pt>
                <c:pt idx="93">
                  <c:v>3.9701229810777967</c:v>
                </c:pt>
                <c:pt idx="94">
                  <c:v>4.0593729810777965</c:v>
                </c:pt>
                <c:pt idx="95">
                  <c:v>4.1486229810777964</c:v>
                </c:pt>
                <c:pt idx="96">
                  <c:v>4.2378729810777962</c:v>
                </c:pt>
                <c:pt idx="97">
                  <c:v>4.327122981077796</c:v>
                </c:pt>
                <c:pt idx="98">
                  <c:v>4.4163729810777959</c:v>
                </c:pt>
              </c:numCache>
            </c:numRef>
          </c:xVal>
          <c:yVal>
            <c:numRef>
              <c:f>Sheet1!$J$2:$J$100</c:f>
              <c:numCache>
                <c:formatCode>General</c:formatCode>
                <c:ptCount val="99"/>
                <c:pt idx="0">
                  <c:v>1.6497743098675886</c:v>
                </c:pt>
                <c:pt idx="1">
                  <c:v>1.6470106560228881</c:v>
                </c:pt>
                <c:pt idx="2">
                  <c:v>1.6441171716426319</c:v>
                </c:pt>
                <c:pt idx="3">
                  <c:v>1.6410864328609309</c:v>
                </c:pt>
                <c:pt idx="4">
                  <c:v>1.6379105531433886</c:v>
                </c:pt>
                <c:pt idx="5">
                  <c:v>1.6345811567536972</c:v>
                </c:pt>
                <c:pt idx="6">
                  <c:v>1.6310893516437102</c:v>
                </c:pt>
                <c:pt idx="7">
                  <c:v>1.6274257020029514</c:v>
                </c:pt>
                <c:pt idx="8">
                  <c:v>1.6235802007728173</c:v>
                </c:pt>
                <c:pt idx="9">
                  <c:v>1.6195422425134789</c:v>
                </c:pt>
                <c:pt idx="10">
                  <c:v>1.6153005971095755</c:v>
                </c:pt>
                <c:pt idx="11">
                  <c:v>1.6108433849161941</c:v>
                </c:pt>
                <c:pt idx="12">
                  <c:v>1.6061580540814411</c:v>
                </c:pt>
                <c:pt idx="13">
                  <c:v>1.6012313609379867</c:v>
                </c:pt>
                <c:pt idx="14">
                  <c:v>1.5960493545350449</c:v>
                </c:pt>
                <c:pt idx="15">
                  <c:v>1.590597366585625</c:v>
                </c:pt>
                <c:pt idx="16">
                  <c:v>1.5848600083320266</c:v>
                </c:pt>
                <c:pt idx="17">
                  <c:v>1.5788211760849407</c:v>
                </c:pt>
                <c:pt idx="18">
                  <c:v>1.5724640674659864</c:v>
                </c:pt>
                <c:pt idx="19">
                  <c:v>1.5657712106757689</c:v>
                </c:pt>
                <c:pt idx="20">
                  <c:v>1.5587245094123656</c:v>
                </c:pt>
                <c:pt idx="21">
                  <c:v>1.5513053063676081</c:v>
                </c:pt>
                <c:pt idx="22">
                  <c:v>1.5434944685150376</c:v>
                </c:pt>
                <c:pt idx="23">
                  <c:v>1.5352724976526353</c:v>
                </c:pt>
                <c:pt idx="24">
                  <c:v>1.5266196698474506</c:v>
                </c:pt>
                <c:pt idx="25">
                  <c:v>1.5175162075126385</c:v>
                </c:pt>
                <c:pt idx="26">
                  <c:v>1.5079424877867149</c:v>
                </c:pt>
                <c:pt idx="27">
                  <c:v>1.4978792906288882</c:v>
                </c:pt>
                <c:pt idx="28">
                  <c:v>1.4873080895350215</c:v>
                </c:pt>
                <c:pt idx="29">
                  <c:v>1.4762113869538729</c:v>
                </c:pt>
                <c:pt idx="30">
                  <c:v>1.4645730952801213</c:v>
                </c:pt>
                <c:pt idx="31">
                  <c:v>1.4523789626630903</c:v>
                </c:pt>
                <c:pt idx="32">
                  <c:v>1.4396170407567837</c:v>
                </c:pt>
                <c:pt idx="33">
                  <c:v>1.4262781889328662</c:v>
                </c:pt>
                <c:pt idx="34">
                  <c:v>1.4123566064085389</c:v>
                </c:pt>
                <c:pt idx="35">
                  <c:v>1.3978503802845059</c:v>
                </c:pt>
                <c:pt idx="36">
                  <c:v>1.382762033790812</c:v>
                </c:pt>
                <c:pt idx="37">
                  <c:v>1.3670990553234383</c:v>
                </c:pt>
                <c:pt idx="38">
                  <c:v>1.3508743854253094</c:v>
                </c:pt>
                <c:pt idx="39">
                  <c:v>1.3341068360960722</c:v>
                </c:pt>
                <c:pt idx="40">
                  <c:v>1.3168214151284416</c:v>
                </c:pt>
                <c:pt idx="41">
                  <c:v>1.2990495279969727</c:v>
                </c:pt>
                <c:pt idx="42">
                  <c:v>1.2808290315539081</c:v>
                </c:pt>
                <c:pt idx="43">
                  <c:v>1.2622041176900705</c:v>
                </c:pt>
                <c:pt idx="44">
                  <c:v>1.2432250112893697</c:v>
                </c:pt>
                <c:pt idx="45">
                  <c:v>1.2239474750962129</c:v>
                </c:pt>
                <c:pt idx="46">
                  <c:v>1.2044321241044598</c:v>
                </c:pt>
                <c:pt idx="47">
                  <c:v>1.1847435630728174</c:v>
                </c:pt>
                <c:pt idx="48">
                  <c:v>1.164949371862402</c:v>
                </c:pt>
                <c:pt idx="49">
                  <c:v>1.1451189734411973</c:v>
                </c:pt>
                <c:pt idx="50">
                  <c:v>1.1253224275776386</c:v>
                </c:pt>
                <c:pt idx="51">
                  <c:v>1.1056291985743765</c:v>
                </c:pt>
                <c:pt idx="52">
                  <c:v>1.086106947281237</c:v>
                </c:pt>
                <c:pt idx="53">
                  <c:v>1.0668203958602529</c:v>
                </c:pt>
                <c:pt idx="54">
                  <c:v>1.0478303085549145</c:v>
                </c:pt>
                <c:pt idx="55">
                  <c:v>1.0291926236211797</c:v>
                </c:pt>
                <c:pt idx="56">
                  <c:v>1.0109577614788376</c:v>
                </c:pt>
                <c:pt idx="57">
                  <c:v>0.99317012306547536</c:v>
                </c:pt>
                <c:pt idx="58">
                  <c:v>0.97586778136003494</c:v>
                </c:pt>
                <c:pt idx="59">
                  <c:v>0.95908235900700123</c:v>
                </c:pt>
                <c:pt idx="60">
                  <c:v>0.94283907661595823</c:v>
                </c:pt>
                <c:pt idx="61">
                  <c:v>0.9271569500654171</c:v>
                </c:pt>
                <c:pt idx="62">
                  <c:v>0.91204911116047638</c:v>
                </c:pt>
                <c:pt idx="63">
                  <c:v>0.89752322419554509</c:v>
                </c:pt>
                <c:pt idx="64">
                  <c:v>0.88358197108712988</c:v>
                </c:pt>
                <c:pt idx="65">
                  <c:v>0.87022357938423334</c:v>
                </c:pt>
                <c:pt idx="66">
                  <c:v>0.85744349635465444</c:v>
                </c:pt>
                <c:pt idx="67">
                  <c:v>0.84523039974397074</c:v>
                </c:pt>
                <c:pt idx="68">
                  <c:v>0.83357358750807986</c:v>
                </c:pt>
                <c:pt idx="69">
                  <c:v>0.82245887751568281</c:v>
                </c:pt>
                <c:pt idx="70">
                  <c:v>0.81187023678524517</c:v>
                </c:pt>
                <c:pt idx="71">
                  <c:v>0.8017902087670381</c:v>
                </c:pt>
                <c:pt idx="72">
                  <c:v>0.79220029586899043</c:v>
                </c:pt>
                <c:pt idx="73">
                  <c:v>0.7830812964020355</c:v>
                </c:pt>
                <c:pt idx="74">
                  <c:v>0.77441359677368349</c:v>
                </c:pt>
                <c:pt idx="75">
                  <c:v>0.76617742097544828</c:v>
                </c:pt>
                <c:pt idx="76">
                  <c:v>0.7583530402464238</c:v>
                </c:pt>
                <c:pt idx="77">
                  <c:v>0.75092094631418338</c:v>
                </c:pt>
                <c:pt idx="78">
                  <c:v>0.74386199187769986</c:v>
                </c:pt>
                <c:pt idx="79">
                  <c:v>0.73715750206336428</c:v>
                </c:pt>
                <c:pt idx="80">
                  <c:v>0.73078936050590793</c:v>
                </c:pt>
                <c:pt idx="81">
                  <c:v>0.72474007352477421</c:v>
                </c:pt>
                <c:pt idx="82">
                  <c:v>0.71899281561895678</c:v>
                </c:pt>
                <c:pt idx="83">
                  <c:v>0.71353145921768779</c:v>
                </c:pt>
                <c:pt idx="84">
                  <c:v>0.70834059132215821</c:v>
                </c:pt>
                <c:pt idx="85">
                  <c:v>0.70340551937042861</c:v>
                </c:pt>
                <c:pt idx="86">
                  <c:v>0.69871226836495026</c:v>
                </c:pt>
                <c:pt idx="87">
                  <c:v>0.694247571026961</c:v>
                </c:pt>
                <c:pt idx="88">
                  <c:v>0.6899988524888464</c:v>
                </c:pt>
                <c:pt idx="89">
                  <c:v>0.6859542108065747</c:v>
                </c:pt>
                <c:pt idx="90">
                  <c:v>0.68210239437012332</c:v>
                </c:pt>
                <c:pt idx="91">
                  <c:v>0.67843277710992922</c:v>
                </c:pt>
                <c:pt idx="92">
                  <c:v>0.67493533224055757</c:v>
                </c:pt>
                <c:pt idx="93">
                  <c:v>0.6716006051473099</c:v>
                </c:pt>
                <c:pt idx="94">
                  <c:v>0.66841968590545175</c:v>
                </c:pt>
                <c:pt idx="95">
                  <c:v>0.66538418182310499</c:v>
                </c:pt>
                <c:pt idx="96">
                  <c:v>0.66248619031562461</c:v>
                </c:pt>
                <c:pt idx="97">
                  <c:v>0.65971827234955327</c:v>
                </c:pt>
                <c:pt idx="98">
                  <c:v>0.65707342663622992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599424"/>
        <c:axId val="92600960"/>
      </c:scatterChart>
      <c:valAx>
        <c:axId val="92599424"/>
        <c:scaling>
          <c:orientation val="minMax"/>
          <c:max val="5"/>
          <c:min val="-5"/>
        </c:scaling>
        <c:delete val="0"/>
        <c:axPos val="b"/>
        <c:numFmt formatCode="General" sourceLinked="1"/>
        <c:majorTickMark val="out"/>
        <c:minorTickMark val="none"/>
        <c:tickLblPos val="nextTo"/>
        <c:crossAx val="92600960"/>
        <c:crosses val="autoZero"/>
        <c:crossBetween val="midCat"/>
      </c:valAx>
      <c:valAx>
        <c:axId val="92600960"/>
        <c:scaling>
          <c:orientation val="minMax"/>
          <c:min val="0.60000000000000009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259942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1361FBC-37CC-42D1-946A-282DDBC6E694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00E8C38-DF6E-453A-ADA0-609E4C61B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97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E8C38-DF6E-453A-ADA0-609E4C61BC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5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0E8C38-DF6E-453A-ADA0-609E4C61BCC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85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E107E3-9BE2-4C73-8A1C-356BEBA903AD}" type="datetime1">
              <a:rPr lang="en-US" smtClean="0"/>
              <a:t>2/15/2017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526D51-8F15-471F-867C-D1C86F20A69A}" type="datetime1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7B1BE-86F1-4BCA-8D9A-3DB872837767}" type="datetime1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46EB5C-38DB-4C8D-AAD5-64500D222D8B}" type="datetime1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60474CE-DF19-4FD6-9520-DFE5C0EF067B}" type="datetime1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8DCBCE-3FD6-4902-A5E5-0B639E43B2B6}" type="datetime1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F25548-2658-49BA-B1AB-08B98544FFF9}" type="datetime1">
              <a:rPr lang="en-US" smtClean="0"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F2F386-F8A6-4451-86E1-6C35AF0FDBE3}" type="datetime1">
              <a:rPr lang="en-US" smtClean="0"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922ADD-52F2-4711-979C-FA88724F6FBC}" type="datetime1">
              <a:rPr lang="en-US" smtClean="0"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A613EF2-F85C-47BA-847A-DDBD67C05197}" type="datetime1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FBCA3D-493C-491C-B558-AAF2C2FD2F1A}" type="datetime1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AC243C5-63C2-4A25-89D9-E34E67080AAD}" type="datetime1">
              <a:rPr lang="en-US" smtClean="0"/>
              <a:t>2/15/2017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5C3296-23E4-463A-854A-2C6E11C2F7A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7724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Leveraging the Eyeball in Relativity: Fast Running Clocks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505200"/>
            <a:ext cx="7772400" cy="15240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Joseph West and Nathaniel Shanklin*</a:t>
            </a:r>
          </a:p>
          <a:p>
            <a:pPr algn="ctr"/>
            <a:r>
              <a:rPr lang="en-US" dirty="0" smtClean="0"/>
              <a:t>Dept. of Chemistry and Physics,</a:t>
            </a:r>
          </a:p>
          <a:p>
            <a:pPr algn="ctr"/>
            <a:r>
              <a:rPr lang="en-US" dirty="0" smtClean="0"/>
              <a:t>Indiana State University</a:t>
            </a:r>
          </a:p>
          <a:p>
            <a:pPr algn="ctr"/>
            <a:r>
              <a:rPr lang="en-US" dirty="0" smtClean="0"/>
              <a:t>*Undergraduate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052066"/>
            <a:ext cx="6426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BE06 2017 AAPT Winter Meeting-Atlanta, GA, Feb. 19.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8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b="1" dirty="0" smtClean="0"/>
              <a:t>O</a:t>
            </a:r>
            <a:r>
              <a:rPr lang="en-US" b="1" dirty="0"/>
              <a:t>n</a:t>
            </a:r>
            <a:r>
              <a:rPr lang="en-US" b="1" dirty="0" smtClean="0"/>
              <a:t> </a:t>
            </a:r>
            <a:r>
              <a:rPr lang="en-US" b="1" dirty="0"/>
              <a:t>average</a:t>
            </a:r>
            <a:r>
              <a:rPr lang="en-US" dirty="0"/>
              <a:t>, Captain ages fast by a</a:t>
            </a:r>
            <a:r>
              <a:rPr lang="en-US" dirty="0" smtClean="0"/>
              <a:t> factor </a:t>
            </a:r>
            <a:r>
              <a:rPr lang="el-GR" dirty="0" smtClean="0"/>
              <a:t>γ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Admiral </a:t>
            </a:r>
            <a:r>
              <a:rPr lang="en-US" dirty="0" smtClean="0"/>
              <a:t>log books show that</a:t>
            </a:r>
          </a:p>
          <a:p>
            <a:endParaRPr lang="en-US" dirty="0" smtClean="0"/>
          </a:p>
          <a:p>
            <a:r>
              <a:rPr lang="en-US" dirty="0" smtClean="0"/>
              <a:t>A)	The </a:t>
            </a:r>
            <a:r>
              <a:rPr lang="en-US" dirty="0"/>
              <a:t>Captain ages slowly by a factor </a:t>
            </a:r>
            <a:r>
              <a:rPr lang="el-GR" dirty="0"/>
              <a:t>γ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B)	Patti ages slowly, </a:t>
            </a:r>
            <a:r>
              <a:rPr lang="en-US" b="1" dirty="0" smtClean="0"/>
              <a:t>on average</a:t>
            </a:r>
            <a:r>
              <a:rPr lang="en-US" dirty="0" smtClean="0"/>
              <a:t>, by a factor </a:t>
            </a:r>
            <a:r>
              <a:rPr lang="el-GR" dirty="0"/>
              <a:t>γ</a:t>
            </a:r>
            <a:r>
              <a:rPr lang="en-US" dirty="0"/>
              <a:t>*</a:t>
            </a:r>
            <a:r>
              <a:rPr lang="el-GR" dirty="0" smtClean="0"/>
              <a:t>γ</a:t>
            </a:r>
            <a:r>
              <a:rPr lang="en-US" dirty="0" smtClean="0"/>
              <a:t> (need x, y, velocity addition formulas)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Patti for Students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479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The Inertial Admiral’s logs confirm the Captain has a “slow” Moving Clock</a:t>
                </a:r>
              </a:p>
              <a:p>
                <a:r>
                  <a:rPr lang="en-US" dirty="0" smtClean="0"/>
                  <a:t>Patti sees it approaching, so there is a </a:t>
                </a:r>
                <a:r>
                  <a:rPr lang="en-US" b="1" dirty="0" smtClean="0"/>
                  <a:t>Blue Shift</a:t>
                </a:r>
              </a:p>
              <a:p>
                <a:r>
                  <a:rPr lang="en-US" dirty="0" smtClean="0"/>
                  <a:t>The frequency of Captain’s ticking </a:t>
                </a:r>
                <a:r>
                  <a:rPr lang="en-US" dirty="0" err="1" smtClean="0"/>
                  <a:t>fC</a:t>
                </a:r>
                <a:r>
                  <a:rPr lang="en-US" dirty="0" smtClean="0"/>
                  <a:t>, as </a:t>
                </a:r>
                <a:r>
                  <a:rPr lang="en-US" b="1" dirty="0" smtClean="0"/>
                  <a:t>seen (on video)</a:t>
                </a:r>
                <a:r>
                  <a:rPr lang="en-US" dirty="0" smtClean="0"/>
                  <a:t> by Patti </a:t>
                </a:r>
                <a:r>
                  <a:rPr lang="en-US" dirty="0" err="1" smtClean="0"/>
                  <a:t>fP</a:t>
                </a:r>
                <a:r>
                  <a:rPr lang="en-US" dirty="0" smtClean="0"/>
                  <a:t>, is given by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𝑓𝑃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𝑓𝐶</m:t>
                        </m:r>
                      </m:num>
                      <m:den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𝛾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i="1">
                            <a:latin typeface="Cambria Math"/>
                          </a:rPr>
                          <m:t>1−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𝑐</m:t>
                            </m:r>
                          </m:den>
                        </m:f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𝑐𝑜𝑠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𝜃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dirty="0" smtClean="0"/>
                  <a:t>,	tan(</a:t>
                </a:r>
                <a:r>
                  <a:rPr lang="el-GR" dirty="0" smtClean="0"/>
                  <a:t>θ</a:t>
                </a:r>
                <a:r>
                  <a:rPr lang="en-US" dirty="0" smtClean="0"/>
                  <a:t>) = y/</a:t>
                </a:r>
                <a:r>
                  <a:rPr lang="en-US" dirty="0" err="1" smtClean="0"/>
                  <a:t>xP</a:t>
                </a:r>
                <a:endParaRPr lang="en-US" dirty="0" smtClean="0"/>
              </a:p>
              <a:p>
                <a:r>
                  <a:rPr lang="el-GR" dirty="0"/>
                  <a:t>θ</a:t>
                </a:r>
                <a:r>
                  <a:rPr lang="en-US" dirty="0" smtClean="0"/>
                  <a:t> is the angle seen by Patti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213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Logged vs Seen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1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</a:t>
            </a:r>
            <a:r>
              <a:rPr lang="en-US" dirty="0" smtClean="0"/>
              <a:t>hen Patti is half way to </a:t>
            </a:r>
            <a:r>
              <a:rPr lang="en-US" dirty="0" err="1" smtClean="0"/>
              <a:t>BRooke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Visual Position of the Crew</a:t>
            </a:r>
            <a:endParaRPr lang="en-US" u="sng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244015071"/>
              </p:ext>
            </p:extLst>
          </p:nvPr>
        </p:nvGraphicFramePr>
        <p:xfrm>
          <a:off x="76200" y="2514600"/>
          <a:ext cx="4419600" cy="3026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029732209"/>
              </p:ext>
            </p:extLst>
          </p:nvPr>
        </p:nvGraphicFramePr>
        <p:xfrm>
          <a:off x="4419600" y="2514600"/>
          <a:ext cx="4495800" cy="2970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7218620" y="4389474"/>
            <a:ext cx="248979" cy="76200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425070" y="37338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12</a:t>
            </a:fld>
            <a:endParaRPr lang="en-US"/>
          </a:p>
        </p:txBody>
      </p:sp>
      <p:sp>
        <p:nvSpPr>
          <p:cNvPr id="18" name="Smiley Face 17"/>
          <p:cNvSpPr/>
          <p:nvPr/>
        </p:nvSpPr>
        <p:spPr>
          <a:xfrm>
            <a:off x="2247900" y="5329238"/>
            <a:ext cx="228600" cy="31100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miley Face 19"/>
          <p:cNvSpPr/>
          <p:nvPr/>
        </p:nvSpPr>
        <p:spPr>
          <a:xfrm>
            <a:off x="7333364" y="5329238"/>
            <a:ext cx="228600" cy="311002"/>
          </a:xfrm>
          <a:prstGeom prst="smileyFac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c 5"/>
          <p:cNvSpPr/>
          <p:nvPr/>
        </p:nvSpPr>
        <p:spPr>
          <a:xfrm rot="15048022">
            <a:off x="7005969" y="4451054"/>
            <a:ext cx="741621" cy="1028700"/>
          </a:xfrm>
          <a:prstGeom prst="arc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477000" y="458972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5137907"/>
            <a:ext cx="457200" cy="382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229600" y="5231496"/>
            <a:ext cx="457200" cy="382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xP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8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81328"/>
                <a:ext cx="8229600" cy="4690872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 smtClean="0"/>
                  <a:t>Small time increments for Patti (</a:t>
                </a:r>
                <a:r>
                  <a:rPr lang="en-US" dirty="0" err="1" smtClean="0"/>
                  <a:t>dtP</a:t>
                </a:r>
                <a:r>
                  <a:rPr lang="en-US" dirty="0" smtClean="0"/>
                  <a:t>) and Captain (</a:t>
                </a:r>
                <a:r>
                  <a:rPr lang="en-US" dirty="0" err="1" smtClean="0"/>
                  <a:t>dtC</a:t>
                </a:r>
                <a:r>
                  <a:rPr lang="en-US" dirty="0" smtClean="0"/>
                  <a:t>) are related by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𝑑𝑡𝐶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𝑑𝑡𝑃</m:t>
                        </m:r>
                      </m:num>
                      <m:den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𝛾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1−(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𝑣</m:t>
                                    </m:r>
                                  </m:num>
                                  <m:den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𝑐</m:t>
                                    </m:r>
                                  </m:den>
                                </m:f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)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𝑐𝑜𝑠</m:t>
                                </m:r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𝜃</m:t>
                                </m:r>
                              </m:e>
                            </m:d>
                          </m:e>
                        </m:d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Attribute factor of </a:t>
                </a:r>
                <a:r>
                  <a:rPr lang="el-GR" dirty="0" smtClean="0"/>
                  <a:t>γ</a:t>
                </a:r>
                <a:r>
                  <a:rPr lang="en-US" dirty="0" smtClean="0"/>
                  <a:t> to Moving Clock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Attribute factor of (1-(v/c)cos</a:t>
                </a:r>
                <a:r>
                  <a:rPr lang="el-GR" dirty="0" smtClean="0"/>
                  <a:t>θ</a:t>
                </a:r>
                <a:r>
                  <a:rPr lang="en-US" dirty="0" smtClean="0"/>
                  <a:t>) to Blue Shift</a:t>
                </a:r>
                <a:endParaRPr lang="en-US" dirty="0" smtClean="0">
                  <a:ea typeface="Cambria Math"/>
                </a:endParaRPr>
              </a:p>
              <a:p>
                <a:endParaRPr lang="en-US" dirty="0" smtClean="0"/>
              </a:p>
              <a:p>
                <a:r>
                  <a:rPr lang="en-US" dirty="0"/>
                  <a:t>Graphs of </a:t>
                </a:r>
                <a:r>
                  <a:rPr lang="en-US" dirty="0" err="1"/>
                  <a:t>fP</a:t>
                </a:r>
                <a:r>
                  <a:rPr lang="en-US" dirty="0"/>
                  <a:t> are Key to Understanding Fast Clocks</a:t>
                </a:r>
              </a:p>
              <a:p>
                <a:endParaRPr lang="en-US" dirty="0"/>
              </a:p>
              <a:p>
                <a:r>
                  <a:rPr lang="en-US" dirty="0" smtClean="0"/>
                  <a:t>The </a:t>
                </a:r>
                <a:r>
                  <a:rPr lang="en-US" dirty="0"/>
                  <a:t>time </a:t>
                </a:r>
                <a:r>
                  <a:rPr lang="en-US" dirty="0" smtClean="0">
                    <a:sym typeface="Symbol"/>
                  </a:rPr>
                  <a:t>t </a:t>
                </a:r>
                <a:r>
                  <a:rPr lang="en-US" dirty="0" smtClean="0"/>
                  <a:t>for </a:t>
                </a:r>
                <a:r>
                  <a:rPr lang="en-US" dirty="0"/>
                  <a:t>the first </a:t>
                </a:r>
                <a:r>
                  <a:rPr lang="en-US" dirty="0" smtClean="0"/>
                  <a:t>leg was evaluated via numerical integration (recognize this?), but only to confirm the known answer...</a:t>
                </a:r>
                <a:r>
                  <a:rPr lang="en-US" dirty="0" smtClean="0">
                    <a:sym typeface="Symbol"/>
                  </a:rPr>
                  <a:t></a:t>
                </a:r>
                <a:r>
                  <a:rPr lang="en-US" dirty="0" err="1" smtClean="0"/>
                  <a:t>tC</a:t>
                </a:r>
                <a:r>
                  <a:rPr lang="en-US" dirty="0" smtClean="0"/>
                  <a:t> = 20 s, </a:t>
                </a:r>
                <a:r>
                  <a:rPr lang="en-US" dirty="0" smtClean="0">
                    <a:sym typeface="Symbol"/>
                  </a:rPr>
                  <a:t></a:t>
                </a:r>
                <a:r>
                  <a:rPr lang="en-US" dirty="0" err="1" smtClean="0"/>
                  <a:t>tP</a:t>
                </a:r>
                <a:r>
                  <a:rPr lang="en-US" dirty="0" smtClean="0"/>
                  <a:t> = 17.3 s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81328"/>
                <a:ext cx="8229600" cy="4690872"/>
              </a:xfrm>
              <a:blipFill rotWithShape="1">
                <a:blip r:embed="rId2"/>
                <a:stretch>
                  <a:fillRect t="-2208" r="-2074" b="-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Accumulated Time, Clock Rate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10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157472"/>
          </a:xfrm>
        </p:spPr>
        <p:txBody>
          <a:bodyPr/>
          <a:lstStyle/>
          <a:p>
            <a:r>
              <a:rPr lang="en-US" dirty="0" smtClean="0"/>
              <a:t>The frequency </a:t>
            </a:r>
            <a:r>
              <a:rPr lang="en-US" dirty="0" err="1" smtClean="0"/>
              <a:t>fP</a:t>
            </a:r>
            <a:r>
              <a:rPr lang="en-US" dirty="0" smtClean="0"/>
              <a:t>, </a:t>
            </a:r>
            <a:r>
              <a:rPr lang="en-US" b="1" dirty="0" smtClean="0"/>
              <a:t>seen</a:t>
            </a:r>
            <a:r>
              <a:rPr lang="en-US" dirty="0" smtClean="0"/>
              <a:t> by Patti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Fast Clocks Using Graphs</a:t>
            </a: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4913969"/>
              </p:ext>
            </p:extLst>
          </p:nvPr>
        </p:nvGraphicFramePr>
        <p:xfrm>
          <a:off x="4495800" y="2590800"/>
          <a:ext cx="4191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362645"/>
              </p:ext>
            </p:extLst>
          </p:nvPr>
        </p:nvGraphicFramePr>
        <p:xfrm>
          <a:off x="127590" y="2590800"/>
          <a:ext cx="4393019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609600" y="4495800"/>
            <a:ext cx="342900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334000" y="4495800"/>
            <a:ext cx="3048000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4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Patti </a:t>
            </a:r>
            <a:r>
              <a:rPr lang="en-US" b="1" dirty="0"/>
              <a:t>sees</a:t>
            </a:r>
            <a:r>
              <a:rPr lang="en-US" dirty="0"/>
              <a:t> the Captain moving </a:t>
            </a:r>
            <a:r>
              <a:rPr lang="en-US" b="1" dirty="0"/>
              <a:t>towards </a:t>
            </a:r>
            <a:r>
              <a:rPr lang="en-US" dirty="0"/>
              <a:t>her for a long portion of each segment of the round </a:t>
            </a:r>
            <a:r>
              <a:rPr lang="en-US" dirty="0" smtClean="0"/>
              <a:t>trip (Visual Position and Stellar </a:t>
            </a:r>
            <a:r>
              <a:rPr lang="en-US" dirty="0" err="1" smtClean="0"/>
              <a:t>Abberation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The Blue Shift dominates over the Moving </a:t>
            </a:r>
            <a:r>
              <a:rPr lang="en-US" dirty="0"/>
              <a:t>C</a:t>
            </a:r>
            <a:r>
              <a:rPr lang="en-US" dirty="0" smtClean="0"/>
              <a:t>lock for each segment (but not entire segment).</a:t>
            </a:r>
          </a:p>
          <a:p>
            <a:endParaRPr lang="en-US" dirty="0"/>
          </a:p>
          <a:p>
            <a:r>
              <a:rPr lang="en-US" dirty="0" smtClean="0"/>
              <a:t>Patti sees, and </a:t>
            </a:r>
            <a:r>
              <a:rPr lang="en-US" b="1" dirty="0" smtClean="0"/>
              <a:t>expects</a:t>
            </a:r>
            <a:r>
              <a:rPr lang="en-US" dirty="0" smtClean="0"/>
              <a:t> to see, the Blue Shift Captain </a:t>
            </a:r>
            <a:r>
              <a:rPr lang="en-US" b="1" dirty="0" smtClean="0"/>
              <a:t>in front of her</a:t>
            </a:r>
            <a:r>
              <a:rPr lang="en-US" dirty="0" smtClean="0"/>
              <a:t>, age quickly.</a:t>
            </a:r>
          </a:p>
          <a:p>
            <a:endParaRPr lang="en-US" dirty="0" smtClean="0"/>
          </a:p>
          <a:p>
            <a:r>
              <a:rPr lang="en-US" dirty="0" smtClean="0"/>
              <a:t>Students can determine value of v required to make The Captain age </a:t>
            </a:r>
            <a:r>
              <a:rPr lang="en-US" dirty="0"/>
              <a:t>fast for the entire observed </a:t>
            </a:r>
            <a:r>
              <a:rPr lang="en-US" dirty="0" smtClean="0"/>
              <a:t>trip.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The Fast Aging Twin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472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Summer Undergraduate Research Experience (SURE) </a:t>
            </a:r>
            <a:r>
              <a:rPr lang="en-US" sz="2400" dirty="0" smtClean="0"/>
              <a:t>2016, Department </a:t>
            </a:r>
            <a:r>
              <a:rPr lang="en-US" sz="2400" dirty="0"/>
              <a:t>of Chemistry and Physics, Indiana State </a:t>
            </a:r>
            <a:r>
              <a:rPr lang="en-US" sz="2400" dirty="0" smtClean="0"/>
              <a:t>University </a:t>
            </a:r>
          </a:p>
          <a:p>
            <a:endParaRPr lang="en-US" sz="2400" dirty="0" smtClean="0"/>
          </a:p>
          <a:p>
            <a:r>
              <a:rPr lang="en-US" sz="2400" dirty="0" smtClean="0"/>
              <a:t>Aaron Cox and Dr. J. Kinne, Department of Mathematics and Computer Science, Indiana State University.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Acknowledgments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3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458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R. P. Gruber and R. H. Price, Am. J. Phys. 1997, p. 979, “Zero time dilation in an accelerating rocket.”</a:t>
            </a:r>
          </a:p>
          <a:p>
            <a:r>
              <a:rPr lang="en-US" dirty="0" smtClean="0"/>
              <a:t>U. Kraus, Eur. J. Phys. 2008, “First-person visualizations of the special and general relativity,”  Eq. 1 is for </a:t>
            </a:r>
            <a:r>
              <a:rPr lang="en-US" dirty="0" err="1" smtClean="0"/>
              <a:t>xp</a:t>
            </a:r>
            <a:r>
              <a:rPr lang="en-US" dirty="0" smtClean="0"/>
              <a:t>.</a:t>
            </a:r>
          </a:p>
          <a:p>
            <a:r>
              <a:rPr lang="en-US" dirty="0"/>
              <a:t>Ron Cowen, Nature (weekly magazine online).  May 31, 2012</a:t>
            </a:r>
            <a:r>
              <a:rPr lang="en-US" dirty="0" smtClean="0"/>
              <a:t>.</a:t>
            </a:r>
            <a:r>
              <a:rPr lang="en-US" b="1" dirty="0" smtClean="0"/>
              <a:t>  “</a:t>
            </a:r>
            <a:r>
              <a:rPr lang="en-US" dirty="0"/>
              <a:t>“Andromeda on collision course with the Milky Way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V. N. </a:t>
            </a:r>
            <a:r>
              <a:rPr lang="en-US" dirty="0" err="1" smtClean="0"/>
              <a:t>Matvejev</a:t>
            </a:r>
            <a:r>
              <a:rPr lang="en-US" dirty="0" smtClean="0"/>
              <a:t>, O. V. </a:t>
            </a:r>
            <a:r>
              <a:rPr lang="en-US" dirty="0" err="1" smtClean="0"/>
              <a:t>Matvejev</a:t>
            </a:r>
            <a:r>
              <a:rPr lang="en-US" dirty="0" smtClean="0"/>
              <a:t>, and O. </a:t>
            </a:r>
            <a:r>
              <a:rPr lang="en-US" dirty="0" err="1" smtClean="0"/>
              <a:t>Gron</a:t>
            </a:r>
            <a:r>
              <a:rPr lang="en-US" dirty="0" smtClean="0"/>
              <a:t>, Am. J. Phys. 2016, p. 419.  “A relativistic trolley paradox”</a:t>
            </a:r>
          </a:p>
          <a:p>
            <a:r>
              <a:rPr lang="en-US" dirty="0"/>
              <a:t>C. M. Savage, A. Searle, and L. </a:t>
            </a:r>
            <a:r>
              <a:rPr lang="en-US" dirty="0" err="1"/>
              <a:t>McCalman</a:t>
            </a:r>
            <a:r>
              <a:rPr lang="en-US" dirty="0"/>
              <a:t>, Am. J. Phys. 2007, p. 791.  “Real time Relativity: Exploratory learning of special relativity” </a:t>
            </a:r>
            <a:r>
              <a:rPr lang="en-US" b="1" dirty="0">
                <a:solidFill>
                  <a:srgbClr val="FF0000"/>
                </a:solidFill>
              </a:rPr>
              <a:t>(Images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References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94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“Traveling </a:t>
            </a:r>
            <a:r>
              <a:rPr lang="en-US" dirty="0"/>
              <a:t>Twin” ages slowly….so they must see their sibling age “Quickly.”  How can that be, if “moving clocks run </a:t>
            </a:r>
            <a:r>
              <a:rPr lang="en-US" dirty="0" smtClean="0"/>
              <a:t>slowly?”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/>
              <a:t>Consider R. Gruber &amp; R. </a:t>
            </a:r>
            <a:r>
              <a:rPr lang="en-US" dirty="0" smtClean="0"/>
              <a:t>Price (AJP 1997), acceleration and relative speed are not zero, </a:t>
            </a:r>
            <a:r>
              <a:rPr lang="en-US" dirty="0"/>
              <a:t>but aging is the </a:t>
            </a:r>
            <a:r>
              <a:rPr lang="en-US" dirty="0" smtClean="0"/>
              <a:t>same.</a:t>
            </a:r>
          </a:p>
          <a:p>
            <a:endParaRPr lang="en-US" dirty="0"/>
          </a:p>
          <a:p>
            <a:r>
              <a:rPr lang="en-US" dirty="0" smtClean="0"/>
              <a:t>Inertial Logs show Lengths are Contracted, but Visual Distances can be Extended.  Visual Position.</a:t>
            </a:r>
          </a:p>
          <a:p>
            <a:endParaRPr lang="en-US" dirty="0" smtClean="0"/>
          </a:p>
          <a:p>
            <a:r>
              <a:rPr lang="en-US" dirty="0" smtClean="0"/>
              <a:t>Astronomers </a:t>
            </a:r>
            <a:r>
              <a:rPr lang="en-US" dirty="0"/>
              <a:t>are not inertial </a:t>
            </a:r>
            <a:r>
              <a:rPr lang="en-US" dirty="0" smtClean="0"/>
              <a:t>observers, and Andromeda is BLUE shifted (</a:t>
            </a:r>
            <a:r>
              <a:rPr lang="el-GR" dirty="0" smtClean="0"/>
              <a:t>γ</a:t>
            </a:r>
            <a:r>
              <a:rPr lang="en-US" dirty="0" smtClean="0"/>
              <a:t>=1.0005), f = 1.001fo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Moving Clocks </a:t>
            </a:r>
            <a:r>
              <a:rPr lang="en-US" u="sng" dirty="0"/>
              <a:t>?</a:t>
            </a:r>
            <a:r>
              <a:rPr lang="en-US" u="sng" dirty="0" smtClean="0"/>
              <a:t>are slow?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54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Rectangular </a:t>
            </a:r>
            <a:r>
              <a:rPr lang="en-US" dirty="0"/>
              <a:t>spaceship. Headlight effect is more </a:t>
            </a:r>
            <a:r>
              <a:rPr lang="en-US" dirty="0" smtClean="0"/>
              <a:t>obvious.</a:t>
            </a:r>
          </a:p>
          <a:p>
            <a:r>
              <a:rPr lang="en-US" dirty="0" smtClean="0"/>
              <a:t>Ship moves relative to the Inertial Admiral.</a:t>
            </a:r>
          </a:p>
          <a:p>
            <a:r>
              <a:rPr lang="en-US" dirty="0" smtClean="0"/>
              <a:t>The Captain is a Stationary (inertial) Twin.</a:t>
            </a:r>
          </a:p>
          <a:p>
            <a:r>
              <a:rPr lang="en-US" dirty="0" smtClean="0"/>
              <a:t>Patti (a Pilot and Traveling Twin) moves around the Ship.</a:t>
            </a:r>
          </a:p>
          <a:p>
            <a:endParaRPr lang="en-US" dirty="0" smtClean="0"/>
          </a:p>
          <a:p>
            <a:r>
              <a:rPr lang="en-US" dirty="0" smtClean="0"/>
              <a:t>Patti will Watch/video the Captain age fast.</a:t>
            </a:r>
          </a:p>
          <a:p>
            <a:endParaRPr lang="en-US" dirty="0" smtClean="0"/>
          </a:p>
          <a:p>
            <a:r>
              <a:rPr lang="en-US" dirty="0" smtClean="0"/>
              <a:t>Why does that Happen according to Patti?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The Setup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0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The Setup According to Patti</a:t>
            </a:r>
            <a:endParaRPr lang="en-US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7047644" y="2244506"/>
            <a:ext cx="1410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V=c/2 </a:t>
            </a:r>
          </a:p>
          <a:p>
            <a:r>
              <a:rPr lang="el-GR" dirty="0"/>
              <a:t>ϒ</a:t>
            </a:r>
            <a:r>
              <a:rPr lang="en-US" dirty="0" smtClean="0"/>
              <a:t> = 1.155</a:t>
            </a:r>
          </a:p>
        </p:txBody>
      </p:sp>
      <p:sp>
        <p:nvSpPr>
          <p:cNvPr id="103" name="Oval 102"/>
          <p:cNvSpPr/>
          <p:nvPr/>
        </p:nvSpPr>
        <p:spPr>
          <a:xfrm>
            <a:off x="992495" y="2605988"/>
            <a:ext cx="93249" cy="9324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986558" y="2090761"/>
            <a:ext cx="93249" cy="9324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1900080" y="1216762"/>
            <a:ext cx="93249" cy="9324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2637052" y="1216762"/>
            <a:ext cx="93249" cy="9324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432814" y="1216762"/>
            <a:ext cx="93249" cy="9324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356447" y="2517513"/>
            <a:ext cx="93249" cy="9324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1983984" y="3868881"/>
            <a:ext cx="93249" cy="9324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3" name="Oval 112"/>
          <p:cNvSpPr/>
          <p:nvPr/>
        </p:nvSpPr>
        <p:spPr>
          <a:xfrm>
            <a:off x="2749880" y="3868882"/>
            <a:ext cx="93249" cy="9324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4" name="Oval 113"/>
          <p:cNvSpPr/>
          <p:nvPr/>
        </p:nvSpPr>
        <p:spPr>
          <a:xfrm>
            <a:off x="3515777" y="3864158"/>
            <a:ext cx="93249" cy="93249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123" name="Straight Arrow Connector 122"/>
          <p:cNvCxnSpPr/>
          <p:nvPr/>
        </p:nvCxnSpPr>
        <p:spPr>
          <a:xfrm rot="10800000" flipV="1">
            <a:off x="2977370" y="3915503"/>
            <a:ext cx="544999" cy="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rot="10800000" flipV="1">
            <a:off x="2217191" y="3915502"/>
            <a:ext cx="544999" cy="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 rot="10800000" flipV="1">
            <a:off x="1424517" y="3915504"/>
            <a:ext cx="544999" cy="1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Arrow Connector 126"/>
          <p:cNvCxnSpPr/>
          <p:nvPr/>
        </p:nvCxnSpPr>
        <p:spPr>
          <a:xfrm flipH="1" flipV="1">
            <a:off x="1027244" y="2219674"/>
            <a:ext cx="5938" cy="37955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H="1" flipV="1">
            <a:off x="1024632" y="1680290"/>
            <a:ext cx="5938" cy="37955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>
            <a:off x="4397876" y="2996316"/>
            <a:ext cx="0" cy="350975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1461387" y="2148945"/>
            <a:ext cx="2939674" cy="10514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6" name="Right Arrow 85"/>
          <p:cNvSpPr/>
          <p:nvPr/>
        </p:nvSpPr>
        <p:spPr>
          <a:xfrm flipV="1">
            <a:off x="5013423" y="2403607"/>
            <a:ext cx="2044601" cy="404646"/>
          </a:xfrm>
          <a:prstGeom prst="rightArrow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3806000"/>
            <a:ext cx="6553200" cy="6191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98208" y="3974068"/>
            <a:ext cx="1055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Admiral</a:t>
            </a:r>
            <a:endParaRPr lang="en-US" dirty="0"/>
          </a:p>
        </p:txBody>
      </p:sp>
      <p:sp>
        <p:nvSpPr>
          <p:cNvPr id="2" name="Isosceles Triangle 1"/>
          <p:cNvSpPr/>
          <p:nvPr/>
        </p:nvSpPr>
        <p:spPr>
          <a:xfrm>
            <a:off x="1234208" y="3464861"/>
            <a:ext cx="213592" cy="34113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iley Face 4"/>
          <p:cNvSpPr/>
          <p:nvPr/>
        </p:nvSpPr>
        <p:spPr>
          <a:xfrm>
            <a:off x="4221093" y="3464861"/>
            <a:ext cx="289024" cy="372095"/>
          </a:xfrm>
          <a:prstGeom prst="smileyFace">
            <a:avLst/>
          </a:prstGeom>
          <a:solidFill>
            <a:srgbClr val="00B0F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466229" y="3943043"/>
            <a:ext cx="1867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Patti the Pilot</a:t>
            </a:r>
            <a:endParaRPr lang="en-US" dirty="0"/>
          </a:p>
        </p:txBody>
      </p:sp>
      <p:sp>
        <p:nvSpPr>
          <p:cNvPr id="6" name="Sun 5"/>
          <p:cNvSpPr/>
          <p:nvPr/>
        </p:nvSpPr>
        <p:spPr>
          <a:xfrm>
            <a:off x="2718497" y="2487086"/>
            <a:ext cx="320476" cy="330935"/>
          </a:xfrm>
          <a:prstGeom prst="sun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3119345" y="2528385"/>
            <a:ext cx="110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Captain</a:t>
            </a:r>
            <a:endParaRPr lang="en-US" dirty="0"/>
          </a:p>
        </p:txBody>
      </p:sp>
      <p:sp>
        <p:nvSpPr>
          <p:cNvPr id="7" name="Pie 6"/>
          <p:cNvSpPr/>
          <p:nvPr/>
        </p:nvSpPr>
        <p:spPr>
          <a:xfrm>
            <a:off x="4414598" y="3010187"/>
            <a:ext cx="241647" cy="277758"/>
          </a:xfrm>
          <a:prstGeom prst="pi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900253" y="2983116"/>
            <a:ext cx="877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FRank</a:t>
            </a:r>
            <a:endParaRPr lang="en-US" dirty="0"/>
          </a:p>
        </p:txBody>
      </p:sp>
      <p:sp>
        <p:nvSpPr>
          <p:cNvPr id="57" name="Pie 56"/>
          <p:cNvSpPr/>
          <p:nvPr/>
        </p:nvSpPr>
        <p:spPr>
          <a:xfrm>
            <a:off x="4406553" y="1929866"/>
            <a:ext cx="241647" cy="277758"/>
          </a:xfrm>
          <a:prstGeom prst="pi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Pie 58"/>
          <p:cNvSpPr/>
          <p:nvPr/>
        </p:nvSpPr>
        <p:spPr>
          <a:xfrm>
            <a:off x="1180580" y="1910049"/>
            <a:ext cx="241647" cy="277758"/>
          </a:xfrm>
          <a:prstGeom prst="pi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>
            <a:off x="1206153" y="2990491"/>
            <a:ext cx="241647" cy="277758"/>
          </a:xfrm>
          <a:prstGeom prst="pi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21140" y="1775020"/>
            <a:ext cx="877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FLuke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342029" y="1675191"/>
            <a:ext cx="877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BLake</a:t>
            </a:r>
            <a:endParaRPr lang="en-US" dirty="0"/>
          </a:p>
        </p:txBody>
      </p:sp>
      <p:sp>
        <p:nvSpPr>
          <p:cNvPr id="63" name="TextBox 62"/>
          <p:cNvSpPr txBox="1"/>
          <p:nvPr/>
        </p:nvSpPr>
        <p:spPr>
          <a:xfrm>
            <a:off x="398208" y="2561511"/>
            <a:ext cx="10154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BRooke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287497" y="4590871"/>
            <a:ext cx="64849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agree that that for t = 0, </a:t>
            </a:r>
            <a:r>
              <a:rPr lang="en-US" dirty="0" err="1" smtClean="0"/>
              <a:t>FRank</a:t>
            </a:r>
            <a:r>
              <a:rPr lang="en-US" dirty="0" smtClean="0"/>
              <a:t> and Patti are at the same location, x = 0, y = 0.</a:t>
            </a:r>
          </a:p>
          <a:p>
            <a:r>
              <a:rPr lang="en-US" dirty="0" smtClean="0"/>
              <a:t>Ship Rest Length is L = 10 ls, Patti says LP = 8.66 ls.</a:t>
            </a:r>
          </a:p>
          <a:p>
            <a:r>
              <a:rPr lang="en-US" dirty="0" smtClean="0"/>
              <a:t>Ship Rest Width is W = 4 ls, Patti WILL say WP = 3.46 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0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295400"/>
                <a:ext cx="8229600" cy="4919472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Given c, and that x = </a:t>
                </a:r>
                <a:r>
                  <a:rPr lang="en-US" dirty="0" err="1" smtClean="0"/>
                  <a:t>vt</a:t>
                </a:r>
                <a:r>
                  <a:rPr lang="en-US" dirty="0" smtClean="0"/>
                  <a:t> + xo for inertial objects, the “visual position” seen by Patti (</a:t>
                </a:r>
                <a:r>
                  <a:rPr lang="en-US" dirty="0" err="1" smtClean="0"/>
                  <a:t>xP</a:t>
                </a:r>
                <a:r>
                  <a:rPr lang="en-US" dirty="0" smtClean="0"/>
                  <a:t>, </a:t>
                </a:r>
                <a:r>
                  <a:rPr lang="en-US" dirty="0" err="1" smtClean="0"/>
                  <a:t>yP</a:t>
                </a:r>
                <a:r>
                  <a:rPr lang="en-US" dirty="0" smtClean="0"/>
                  <a:t>) is given by</a:t>
                </a:r>
              </a:p>
              <a:p>
                <a:r>
                  <a:rPr lang="en-US" b="0" i="1" dirty="0" err="1" smtClean="0"/>
                  <a:t>yP</a:t>
                </a:r>
                <a:r>
                  <a:rPr lang="en-US" b="0" i="1" dirty="0" smtClean="0"/>
                  <a:t> = y</a:t>
                </a:r>
                <a:r>
                  <a:rPr lang="en-US" b="0" dirty="0" smtClean="0"/>
                  <a:t>,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x</m:t>
                    </m:r>
                    <m:r>
                      <a:rPr lang="en-US" b="0" i="1" smtClean="0">
                        <a:latin typeface="Cambria Math"/>
                      </a:rPr>
                      <m:t>𝑃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𝛾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𝛽𝛾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𝛾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𝑧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 smtClean="0"/>
              </a:p>
              <a:p>
                <a:pPr marL="109728" indent="0">
                  <a:buNone/>
                </a:pPr>
                <a:endParaRPr lang="en-US" dirty="0" smtClean="0"/>
              </a:p>
              <a:p>
                <a:r>
                  <a:rPr lang="en-US" dirty="0"/>
                  <a:t>The “headlight effect” changes apparent </a:t>
                </a:r>
                <a:r>
                  <a:rPr lang="en-US" b="1" dirty="0"/>
                  <a:t>and</a:t>
                </a:r>
                <a:r>
                  <a:rPr lang="en-US" dirty="0"/>
                  <a:t> apparent </a:t>
                </a:r>
                <a:r>
                  <a:rPr lang="en-US" dirty="0" smtClean="0"/>
                  <a:t>distance</a:t>
                </a:r>
              </a:p>
              <a:p>
                <a:endParaRPr lang="en-US" dirty="0" smtClean="0"/>
              </a:p>
              <a:p>
                <a:r>
                  <a:rPr lang="en-US" dirty="0"/>
                  <a:t>At t = 0, </a:t>
                </a:r>
                <a:r>
                  <a:rPr lang="en-US" dirty="0" err="1"/>
                  <a:t>BRooke’s</a:t>
                </a:r>
                <a:r>
                  <a:rPr lang="en-US" dirty="0"/>
                  <a:t> Visual Position is </a:t>
                </a:r>
                <a:r>
                  <a:rPr lang="en-US" b="1" dirty="0"/>
                  <a:t>more</a:t>
                </a:r>
                <a:r>
                  <a:rPr lang="en-US" dirty="0"/>
                  <a:t> than a </a:t>
                </a:r>
                <a:r>
                  <a:rPr lang="en-US" b="1" dirty="0"/>
                  <a:t>rest length </a:t>
                </a:r>
                <a:r>
                  <a:rPr lang="en-US" dirty="0"/>
                  <a:t>away as seen (on video) by </a:t>
                </a:r>
                <a:r>
                  <a:rPr lang="en-US" dirty="0" smtClean="0"/>
                  <a:t>Patti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295400"/>
                <a:ext cx="8229600" cy="4919472"/>
              </a:xfrm>
              <a:blipFill rotWithShape="1">
                <a:blip r:embed="rId2"/>
                <a:stretch>
                  <a:fillRect t="-1735" r="-2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“Visual Position,” the Math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7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343400" cy="4767072"/>
          </a:xfrm>
        </p:spPr>
        <p:txBody>
          <a:bodyPr>
            <a:normAutofit/>
          </a:bodyPr>
          <a:lstStyle/>
          <a:p>
            <a:r>
              <a:rPr lang="en-US" dirty="0" smtClean="0"/>
              <a:t>An Observer at rest (top) and moving towards the white ball (bottom, v=0.9682 c).</a:t>
            </a:r>
            <a:endParaRPr lang="en-US" dirty="0"/>
          </a:p>
          <a:p>
            <a:r>
              <a:rPr lang="en-US" dirty="0" smtClean="0"/>
              <a:t>The ball </a:t>
            </a:r>
            <a:r>
              <a:rPr lang="en-US" b="1" dirty="0" smtClean="0"/>
              <a:t>appears</a:t>
            </a:r>
            <a:r>
              <a:rPr lang="en-US" dirty="0" smtClean="0"/>
              <a:t> more to the front and </a:t>
            </a:r>
            <a:r>
              <a:rPr lang="en-US" b="1" dirty="0" smtClean="0"/>
              <a:t>farther away,</a:t>
            </a:r>
            <a:r>
              <a:rPr lang="en-US" b="1" dirty="0"/>
              <a:t> </a:t>
            </a:r>
            <a:r>
              <a:rPr lang="en-US" b="1" dirty="0" smtClean="0"/>
              <a:t>despite length contraction.</a:t>
            </a:r>
            <a:endParaRPr lang="en-US" dirty="0" smtClean="0"/>
          </a:p>
          <a:p>
            <a:pPr marL="109728" indent="0">
              <a:buNone/>
            </a:pPr>
            <a:endParaRPr lang="en-US" sz="1800" dirty="0" smtClean="0"/>
          </a:p>
          <a:p>
            <a:pPr marL="109728" indent="0">
              <a:buNone/>
            </a:pPr>
            <a:r>
              <a:rPr lang="en-US" sz="1800" dirty="0" smtClean="0"/>
              <a:t>C</a:t>
            </a:r>
            <a:r>
              <a:rPr lang="en-US" sz="1800" dirty="0"/>
              <a:t>. M. </a:t>
            </a:r>
            <a:r>
              <a:rPr lang="en-US" sz="1800" dirty="0" smtClean="0"/>
              <a:t>Savage, A</a:t>
            </a:r>
            <a:r>
              <a:rPr lang="en-US" sz="1800" dirty="0"/>
              <a:t>. </a:t>
            </a:r>
            <a:r>
              <a:rPr lang="en-US" sz="1800" dirty="0" smtClean="0"/>
              <a:t>Searle,</a:t>
            </a:r>
          </a:p>
          <a:p>
            <a:pPr marL="109728" indent="0">
              <a:buNone/>
            </a:pPr>
            <a:r>
              <a:rPr lang="en-US" sz="1800" dirty="0" smtClean="0"/>
              <a:t>and </a:t>
            </a:r>
            <a:r>
              <a:rPr lang="en-US" sz="1800" dirty="0"/>
              <a:t>L. </a:t>
            </a:r>
            <a:r>
              <a:rPr lang="en-US" sz="1800" dirty="0" err="1" smtClean="0"/>
              <a:t>McCalman</a:t>
            </a:r>
            <a:endParaRPr lang="en-US" sz="1800" dirty="0" smtClean="0"/>
          </a:p>
          <a:p>
            <a:pPr marL="109728" indent="0">
              <a:buNone/>
            </a:pPr>
            <a:r>
              <a:rPr lang="en-US" sz="1800" dirty="0" smtClean="0"/>
              <a:t>Am</a:t>
            </a:r>
            <a:r>
              <a:rPr lang="en-US" sz="1800" dirty="0"/>
              <a:t>. J. Phys. 2007, p. 791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“Visual Position,” the Pictures</a:t>
            </a:r>
            <a:endParaRPr lang="en-US" u="sng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447800"/>
            <a:ext cx="4191000" cy="472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43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tFR</a:t>
            </a:r>
            <a:r>
              <a:rPr lang="en-US" dirty="0"/>
              <a:t> = 0, the </a:t>
            </a:r>
            <a:r>
              <a:rPr lang="en-US" b="1" dirty="0"/>
              <a:t>same </a:t>
            </a:r>
            <a:r>
              <a:rPr lang="en-US" dirty="0"/>
              <a:t>reading on the Captain’s clock is </a:t>
            </a:r>
            <a:r>
              <a:rPr lang="en-US" b="1" dirty="0"/>
              <a:t>seen</a:t>
            </a:r>
            <a:r>
              <a:rPr lang="en-US" dirty="0"/>
              <a:t> by Patti (distorted) and </a:t>
            </a:r>
            <a:r>
              <a:rPr lang="en-US" dirty="0" err="1"/>
              <a:t>FRank</a:t>
            </a:r>
            <a:r>
              <a:rPr lang="en-US" dirty="0"/>
              <a:t>: </a:t>
            </a:r>
            <a:r>
              <a:rPr lang="en-US" dirty="0" err="1"/>
              <a:t>tC</a:t>
            </a:r>
            <a:r>
              <a:rPr lang="en-US" dirty="0"/>
              <a:t> = - 11.7 s</a:t>
            </a:r>
          </a:p>
          <a:p>
            <a:endParaRPr lang="en-US" dirty="0" smtClean="0"/>
          </a:p>
          <a:p>
            <a:r>
              <a:rPr lang="en-US" dirty="0" err="1"/>
              <a:t>F</a:t>
            </a:r>
            <a:r>
              <a:rPr lang="en-US" dirty="0" err="1" smtClean="0"/>
              <a:t>Rank</a:t>
            </a:r>
            <a:r>
              <a:rPr lang="en-US" dirty="0" smtClean="0"/>
              <a:t> expects this from synchronization.</a:t>
            </a:r>
          </a:p>
          <a:p>
            <a:endParaRPr lang="en-US" dirty="0" smtClean="0"/>
          </a:p>
          <a:p>
            <a:r>
              <a:rPr lang="en-US" dirty="0" smtClean="0"/>
              <a:t>Patti (initially) expects this from Slow, poorly synched clocks in the Ship frame, and light travel time</a:t>
            </a:r>
          </a:p>
          <a:p>
            <a:endParaRPr lang="en-US" dirty="0"/>
          </a:p>
          <a:p>
            <a:r>
              <a:rPr lang="en-US" dirty="0" smtClean="0"/>
              <a:t>The Inertial Admiral agrees with Patti (for now).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T</a:t>
            </a:r>
            <a:r>
              <a:rPr lang="en-US" u="sng" dirty="0" smtClean="0"/>
              <a:t>wo Pictures of the same Clock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4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</a:t>
            </a:r>
            <a:r>
              <a:rPr lang="en-US" dirty="0" smtClean="0"/>
              <a:t>he Captain’s clock advances by L/v = 20s</a:t>
            </a:r>
          </a:p>
          <a:p>
            <a:endParaRPr lang="en-US" dirty="0"/>
          </a:p>
          <a:p>
            <a:r>
              <a:rPr lang="en-US" dirty="0" smtClean="0"/>
              <a:t>Patti’s clock advances </a:t>
            </a:r>
            <a:r>
              <a:rPr lang="en-US" dirty="0"/>
              <a:t>by </a:t>
            </a:r>
            <a:r>
              <a:rPr lang="en-US" dirty="0" smtClean="0"/>
              <a:t>LP/v 		=17.3 s</a:t>
            </a:r>
          </a:p>
          <a:p>
            <a:endParaRPr lang="en-US" dirty="0"/>
          </a:p>
          <a:p>
            <a:r>
              <a:rPr lang="en-US" dirty="0"/>
              <a:t>Patti </a:t>
            </a:r>
            <a:r>
              <a:rPr lang="en-US" dirty="0" smtClean="0"/>
              <a:t>must have </a:t>
            </a:r>
            <a:r>
              <a:rPr lang="en-US" b="1" dirty="0" smtClean="0"/>
              <a:t>seen</a:t>
            </a:r>
            <a:r>
              <a:rPr lang="en-US" dirty="0" smtClean="0"/>
              <a:t> the Captain age faster!  Remember Andromeda!</a:t>
            </a:r>
          </a:p>
          <a:p>
            <a:endParaRPr lang="en-US" dirty="0" smtClean="0"/>
          </a:p>
          <a:p>
            <a:r>
              <a:rPr lang="en-US" b="1" dirty="0" smtClean="0"/>
              <a:t>Nothing new so far</a:t>
            </a:r>
            <a:r>
              <a:rPr lang="en-US" dirty="0" smtClean="0"/>
              <a:t>…Patti is an inertial observer…so far.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P</a:t>
            </a:r>
            <a:r>
              <a:rPr lang="en-US" u="sng" dirty="0" smtClean="0"/>
              <a:t>atti Travels to </a:t>
            </a:r>
            <a:r>
              <a:rPr lang="en-US" u="sng" dirty="0" err="1" smtClean="0"/>
              <a:t>BRooke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03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Patti turns “North” at </a:t>
            </a:r>
            <a:r>
              <a:rPr lang="en-US" dirty="0" err="1" smtClean="0"/>
              <a:t>BRooke</a:t>
            </a:r>
            <a:r>
              <a:rPr lang="en-US" dirty="0" smtClean="0"/>
              <a:t>, and goes to </a:t>
            </a:r>
            <a:r>
              <a:rPr lang="en-US" dirty="0" err="1" smtClean="0"/>
              <a:t>BLake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New “Headlight Effect,” and the Captain, momentarily “behind” Patti, is now far in front</a:t>
            </a:r>
          </a:p>
          <a:p>
            <a:endParaRPr lang="en-US" dirty="0" smtClean="0"/>
          </a:p>
          <a:p>
            <a:r>
              <a:rPr lang="en-US" dirty="0" smtClean="0"/>
              <a:t>Blue Shift dominates Moving </a:t>
            </a:r>
            <a:r>
              <a:rPr lang="en-US" dirty="0"/>
              <a:t>C</a:t>
            </a:r>
            <a:r>
              <a:rPr lang="en-US" dirty="0" smtClean="0"/>
              <a:t>lock, Patti again </a:t>
            </a:r>
            <a:r>
              <a:rPr lang="en-US" b="1" dirty="0" smtClean="0"/>
              <a:t>watches</a:t>
            </a:r>
            <a:r>
              <a:rPr lang="en-US" dirty="0" smtClean="0"/>
              <a:t> the Captain clock run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he trips to Fluke and </a:t>
            </a:r>
            <a:r>
              <a:rPr lang="en-US" dirty="0" err="1" smtClean="0"/>
              <a:t>FRank</a:t>
            </a:r>
            <a:r>
              <a:rPr lang="en-US" dirty="0"/>
              <a:t> </a:t>
            </a:r>
            <a:r>
              <a:rPr lang="en-US" dirty="0" smtClean="0"/>
              <a:t>repeat the results: Patti sees the Captain aging </a:t>
            </a:r>
            <a:r>
              <a:rPr lang="en-US" b="1" dirty="0" smtClean="0"/>
              <a:t>fast</a:t>
            </a:r>
            <a:r>
              <a:rPr lang="en-US" dirty="0" smtClean="0"/>
              <a:t>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Patti Turns the Corner	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C3296-23E4-463A-854A-2C6E11C2F7A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902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E8EEEE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4167</TotalTime>
  <Words>1139</Words>
  <Application>Microsoft Office PowerPoint</Application>
  <PresentationFormat>On-screen Show (4:3)</PresentationFormat>
  <Paragraphs>151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Leveraging the Eyeball in Relativity: Fast Running Clocks</vt:lpstr>
      <vt:lpstr>Moving Clocks ?are slow?</vt:lpstr>
      <vt:lpstr>The Setup</vt:lpstr>
      <vt:lpstr>The Setup According to Patti</vt:lpstr>
      <vt:lpstr>“Visual Position,” the Math</vt:lpstr>
      <vt:lpstr>“Visual Position,” the Pictures</vt:lpstr>
      <vt:lpstr>Two Pictures of the same Clock</vt:lpstr>
      <vt:lpstr>Patti Travels to BRooke</vt:lpstr>
      <vt:lpstr>Patti Turns the Corner </vt:lpstr>
      <vt:lpstr>Patti for Students</vt:lpstr>
      <vt:lpstr>Logged vs Seen</vt:lpstr>
      <vt:lpstr>Visual Position of the Crew</vt:lpstr>
      <vt:lpstr>Accumulated Time, Clock Rate</vt:lpstr>
      <vt:lpstr>Fast Clocks Using Graphs </vt:lpstr>
      <vt:lpstr>The Fast Aging Twin</vt:lpstr>
      <vt:lpstr>Acknowledgments</vt:lpstr>
      <vt:lpstr>References </vt:lpstr>
    </vt:vector>
  </TitlesOfParts>
  <Company>Indiana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100</cp:revision>
  <cp:lastPrinted>2017-01-31T17:45:16Z</cp:lastPrinted>
  <dcterms:created xsi:type="dcterms:W3CDTF">2016-05-23T13:12:32Z</dcterms:created>
  <dcterms:modified xsi:type="dcterms:W3CDTF">2017-02-15T20:10:48Z</dcterms:modified>
</cp:coreProperties>
</file>